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github.io/ingress-nginx/examples/customization/configuration-snippets/ingress.yaml" TargetMode="External"/><Relationship Id="rId3" Type="http://schemas.openxmlformats.org/officeDocument/2006/relationships/hyperlink" Target="https://kubernetes.github.io/ingress-nginx/examples/customization/configuration-snippets/ingress.yaml" TargetMode="External"/><Relationship Id="rId4" Type="http://schemas.openxmlformats.org/officeDocument/2006/relationships/hyperlink" Target="https://kubernetes.github.io/ingress-nginx/examples/customization/custom-headers/" TargetMode="External"/><Relationship Id="rId5" Type="http://schemas.openxmlformats.org/officeDocument/2006/relationships/hyperlink" Target="https://kubernetes.github.io/ingress-nginx/examples/customization/custom-header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kubernetes.io/docs/tasks/configure-pod-container/configure-pod-configmap/" TargetMode="External"/><Relationship Id="rId3" Type="http://schemas.openxmlformats.org/officeDocument/2006/relationships/hyperlink" Target="https://kubernetes.io/docs/tasks/configure-pod-container/configure-pod-configmap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bbbb1d1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bbbb1d1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9e4d2a6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29e4d2a6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bbbb1d17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bbbb1d17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bbbb1d17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2bbbb1d17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bbbb1d17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2bbbb1d17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bbbb1d17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bbbb1d1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a6c53223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2a6c53223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29e4d2a69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29e4d2a69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29e4d2a69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29e4d2a69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2f1f33afb2_1_2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2f1f33afb2_1_2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DAY 0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Get external notification from researchers that find the vulnerabilities.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Researchers are often credited with the research and in some cases they will publish a paper on the research.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Accolades are afforded to those folks as well in the form of accreditation.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Send it in to CERT on the list are NGINX folks, F5 core team members and others.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Communicate with the researcher to determine the feasibility of the submission.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Some come in that are more academic in nature and only happen in very specific edge cases that in some cases are not feasible in applications reflective of mainstream environments.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Some come in that tick the boxes for main steam feasibility and are deemed actual threats that need to be addressed.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2f1f33afb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2f1f33afb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2f1f33afb2_1_2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2f1f33afb2_1_2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WEEK 1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Once the vulnerability reaches this state the team of contributors is expanded and discussion and debate on the topic takes place.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This can last around a month of engineering discussion and development work.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During this discussion they explore a myriad of topics the first being what are the differing threat vectors through which this vulnerability can be exploited.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In some instances the definition of the CVE can expand and in some cases split into multiple CVE’s depending on the outcome of the discussion.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2f1f33afb2_1_2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2f1f33afb2_1_2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WEEK 2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The next step is to create the bits for remediation of the vulnerability that generally comes in the form of a patch.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Mitigation strategies that may exist are often included in communication.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f1f33afb2_1_2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2f1f33afb2_1_2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30 DAYS</a:t>
            </a:r>
            <a:r>
              <a:rPr lang="en-GB">
                <a:solidFill>
                  <a:schemeClr val="dk1"/>
                </a:solidFill>
              </a:rPr>
              <a:t> (Release)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Once the bits/patch is complete the general timeframe for release is around two weeks.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The researcher is notified that disclosure of the CVE is eminent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2f1f33afb2_1_2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2f1f33afb2_1_2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90 Days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Industry standard for time frames is around 90 days, often shorter. This is not a written standard but in general it is the accepted time frame for work prior to disclosure.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2f1f33afb2_1_2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2f1f33afb2_1_2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Post</a:t>
            </a:r>
            <a:r>
              <a:rPr lang="en-GB">
                <a:solidFill>
                  <a:schemeClr val="dk1"/>
                </a:solidFill>
              </a:rPr>
              <a:t> Release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/>
              <a:t>This is often when community is able to begin work on CVEs that do not come through them directly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29e4d2a694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29e4d2a69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2bbbb1d17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2bbbb1d17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2f1f33afb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2f1f33afb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f1f33afb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2f1f33afb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2f1f33afb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2f1f33afb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2f1f33afb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2f1f33afb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29e4d2a69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29e4d2a69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29e4d2a694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29e4d2a69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32a779ab6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32a779ab6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2a6c53223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2a6c53223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9e4d2a69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29e4d2a69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2f1f33afb2_2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2f1f33afb2_2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The Ingress in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this example</a:t>
            </a:r>
            <a:r>
              <a:rPr lang="en-GB">
                <a:solidFill>
                  <a:schemeClr val="dk1"/>
                </a:solidFill>
              </a:rPr>
              <a:t> adds a custom header to Nginx configuration that only applies to that specific Ingress. If you want to add headers that apply globally to all Ingresses, please have a look at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an example of specifying custom headers</a:t>
            </a:r>
            <a:r>
              <a:rPr lang="en-GB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f1f33afb2_2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f1f33afb2_2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Using a</a:t>
            </a:r>
            <a:r>
              <a:rPr lang="en-GB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ConfigMap</a:t>
            </a:r>
            <a:r>
              <a:rPr lang="en-GB">
                <a:solidFill>
                  <a:schemeClr val="dk1"/>
                </a:solidFill>
              </a:rPr>
              <a:t> is possible to customize the NGINX configuration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example, if we want to change the timeouts we need to create a ConfigMap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9e4d2a69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29e4d2a69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00133ba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100133ba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29e4d2a69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29e4d2a69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phical user interface&#10;&#10;Description automatically generated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6" name="Google Shape;56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3" name="Google Shape;63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14" name="Google Shape;14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3266" y="52180"/>
            <a:ext cx="752316" cy="6630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" id="17" name="Google Shape;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33266" y="52180"/>
            <a:ext cx="752316" cy="66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7066" y="115590"/>
            <a:ext cx="1159437" cy="53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9" name="Google Shape;39;p8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ackerone.com/reports/1249583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hackerone.com/reports/1249583" TargetMode="External"/><Relationship Id="rId4" Type="http://schemas.openxmlformats.org/officeDocument/2006/relationships/hyperlink" Target="https://github.com/kubernetes/ingress-nginx/pull/7670" TargetMode="External"/><Relationship Id="rId5" Type="http://schemas.openxmlformats.org/officeDocument/2006/relationships/hyperlink" Target="https://github.com/kubernetes/ingress-nginx/releases/tag/controller-v1.0.1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ackerone.com/reports/1249583" TargetMode="External"/><Relationship Id="rId4" Type="http://schemas.openxmlformats.org/officeDocument/2006/relationships/hyperlink" Target="https://github.com/kubernetes/ingress-nginx/pull/7670" TargetMode="External"/><Relationship Id="rId5" Type="http://schemas.openxmlformats.org/officeDocument/2006/relationships/hyperlink" Target="https://github.com/kubernetes/ingress-nginx/releases/tag/controller-v1.0.1" TargetMode="External"/><Relationship Id="rId6" Type="http://schemas.openxmlformats.org/officeDocument/2006/relationships/hyperlink" Target="https://nvd.nist.gov/vuln/detail/CVE-2021-25742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github.com/kubernetes/committee-security-response" TargetMode="External"/><Relationship Id="rId5" Type="http://schemas.openxmlformats.org/officeDocument/2006/relationships/hyperlink" Target="https://kubernetes.io/docs/reference/issues-security/security/" TargetMode="External"/><Relationship Id="rId6" Type="http://schemas.openxmlformats.org/officeDocument/2006/relationships/hyperlink" Target="https://github.com/kubernetes/ingress-nginx/blob/main/SECURITY.m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Relationship Id="rId4" Type="http://schemas.openxmlformats.org/officeDocument/2006/relationships/hyperlink" Target="https://www.oreilly.com/library/view/networking-and-kubernetes/9781492081647/" TargetMode="External"/><Relationship Id="rId5" Type="http://schemas.openxmlformats.org/officeDocument/2006/relationships/hyperlink" Target="https://www.oreilly.com/library/view/networking-and-kubernetes/9781492081647/" TargetMode="External"/><Relationship Id="rId6" Type="http://schemas.openxmlformats.org/officeDocument/2006/relationships/hyperlink" Target="https://acloud.guru/overview/advanced-networking-with-kubernetes-for-aw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kubernetes.slack.com/archives/C021E147ZA4" TargetMode="External"/><Relationship Id="rId4" Type="http://schemas.openxmlformats.org/officeDocument/2006/relationships/hyperlink" Target="https://kubernetes.slack.com/archives/CANQGM8BA" TargetMode="External"/><Relationship Id="rId5" Type="http://schemas.openxmlformats.org/officeDocument/2006/relationships/hyperlink" Target="https://github.com/kubernetes/ingress-nginx/blob/main/CONTRIBUTING.md" TargetMode="External"/><Relationship Id="rId6" Type="http://schemas.openxmlformats.org/officeDocument/2006/relationships/hyperlink" Target="https://docs.google.com/document/d/1DKlpcV6DAW0DsBrzh-OLkZvJQmABCVfRIRWBWjc4zOs/edit" TargetMode="External"/><Relationship Id="rId7" Type="http://schemas.openxmlformats.org/officeDocument/2006/relationships/hyperlink" Target="https://www.youtube.com/watch?v=VkbEihIb7tA&amp;list=PL69nYSiGNLP2Rqe8T4mDnyHqDZ4VYPY1X" TargetMode="External"/><Relationship Id="rId8" Type="http://schemas.openxmlformats.org/officeDocument/2006/relationships/image" Target="../media/image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hackerone.com/reports/124958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4294967295"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Life Of A CVE In Ingress-Nginx</a:t>
            </a:r>
            <a:endParaRPr sz="3600"/>
          </a:p>
        </p:txBody>
      </p:sp>
      <p:sp>
        <p:nvSpPr>
          <p:cNvPr id="94" name="Google Shape;94;p18"/>
          <p:cNvSpPr txBox="1"/>
          <p:nvPr>
            <p:ph idx="4294967295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>
                <a:solidFill>
                  <a:schemeClr val="dk1"/>
                </a:solidFill>
              </a:rPr>
              <a:t>Understanding The Project's Release Cycle</a:t>
            </a:r>
            <a:endParaRPr sz="3600"/>
          </a:p>
        </p:txBody>
      </p:sp>
      <p:sp>
        <p:nvSpPr>
          <p:cNvPr id="95" name="Google Shape;95;p18"/>
          <p:cNvSpPr txBox="1"/>
          <p:nvPr/>
        </p:nvSpPr>
        <p:spPr>
          <a:xfrm>
            <a:off x="311700" y="3515675"/>
            <a:ext cx="402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James Strong - Chainguard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Dylen Turnbull - NGINX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idx="4294967295"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CVE Timeline</a:t>
            </a:r>
            <a:endParaRPr/>
          </a:p>
        </p:txBody>
      </p:sp>
      <p:sp>
        <p:nvSpPr>
          <p:cNvPr id="155" name="Google Shape;155;p27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July - Initial HackerOne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Report</a:t>
            </a:r>
            <a:r>
              <a:rPr lang="en-GB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August - Verified, reproducible vulnerability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September 15 - Maintainers were notified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25" y="1721887"/>
            <a:ext cx="8964275" cy="1699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" name="Google Shape;161;p28"/>
          <p:cNvSpPr txBox="1"/>
          <p:nvPr>
            <p:ph idx="4294967295"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CVE Timeline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4294967295"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CVE Timeline</a:t>
            </a:r>
            <a:endParaRPr/>
          </a:p>
        </p:txBody>
      </p:sp>
      <p:sp>
        <p:nvSpPr>
          <p:cNvPr id="167" name="Google Shape;167;p29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July - Initial HackerOne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Report</a:t>
            </a:r>
            <a:r>
              <a:rPr lang="en-GB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August - Verified, reproducible vulnerability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September 15 - Maintainers were notified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September 17 -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Ricardo PR mitigation</a:t>
            </a:r>
            <a:r>
              <a:rPr lang="en-GB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September 22 -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v1.0.1 Release with mitigation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00" y="906285"/>
            <a:ext cx="7400200" cy="384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4294967295"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CVE Timeline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4294967295"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CVE Timeline</a:t>
            </a:r>
            <a:endParaRPr/>
          </a:p>
        </p:txBody>
      </p:sp>
      <p:sp>
        <p:nvSpPr>
          <p:cNvPr id="179" name="Google Shape;179;p31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July - Initial HackerOne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Report</a:t>
            </a:r>
            <a:r>
              <a:rPr lang="en-GB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August - Verified, reproducible vulnerability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September 15 - Maintainers were notified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September 17 -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Ricardo PR mitigation</a:t>
            </a:r>
            <a:r>
              <a:rPr lang="en-GB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September 22 -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v1.0.1 Release with mitigation</a:t>
            </a:r>
            <a:r>
              <a:rPr lang="en-GB"/>
              <a:t>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October 29 - NVD Release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CVE-2021-25742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100" y="1430550"/>
            <a:ext cx="3616574" cy="206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020000" dist="19050">
              <a:srgbClr val="000000">
                <a:alpha val="50000"/>
              </a:srgbClr>
            </a:outerShdw>
          </a:effectLst>
        </p:spPr>
      </p:pic>
      <p:sp>
        <p:nvSpPr>
          <p:cNvPr id="185" name="Google Shape;185;p32"/>
          <p:cNvSpPr txBox="1"/>
          <p:nvPr/>
        </p:nvSpPr>
        <p:spPr>
          <a:xfrm>
            <a:off x="313200" y="1430550"/>
            <a:ext cx="4800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Kubernetes SRC Team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Report a Vulnerability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GB" sz="2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Ingress-NGINX Security Reporting</a:t>
            </a:r>
            <a:r>
              <a:rPr lang="en-GB" sz="21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2"/>
          <p:cNvSpPr txBox="1"/>
          <p:nvPr>
            <p:ph idx="4294967295"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CVE Reporting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0500" y="3340850"/>
            <a:ext cx="5524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/>
          <p:nvPr/>
        </p:nvSpPr>
        <p:spPr>
          <a:xfrm>
            <a:off x="2906725" y="10379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rgbClr val="333333"/>
                </a:solidFill>
                <a:highlight>
                  <a:srgbClr val="FFFFFF"/>
                </a:highlight>
              </a:rPr>
              <a:t>If they can run code, then they can run code</a:t>
            </a:r>
            <a:endParaRPr b="1" sz="2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139700" marR="139700" rtl="0" algn="ctr">
              <a:lnSpc>
                <a:spcPct val="115000"/>
              </a:lnSpc>
              <a:spcBef>
                <a:spcPts val="1500"/>
              </a:spcBef>
              <a:spcAft>
                <a:spcPts val="2700"/>
              </a:spcAft>
              <a:buNone/>
            </a:pPr>
            <a:r>
              <a:rPr lang="en-GB" sz="1300">
                <a:solidFill>
                  <a:srgbClr val="333333"/>
                </a:solidFill>
                <a:highlight>
                  <a:srgbClr val="FFFFFF"/>
                </a:highlight>
              </a:rPr>
              <a:t>Raymond Chen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1509425" y="4237850"/>
            <a:ext cx="61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https://devblogs.microsoft.com/oldnewthing/20070706-00/?p=26123</a:t>
            </a:r>
            <a:endParaRPr/>
          </a:p>
        </p:txBody>
      </p:sp>
      <p:sp>
        <p:nvSpPr>
          <p:cNvPr id="194" name="Google Shape;194;p33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Coders gonna code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OWASP was right 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152" y="864600"/>
            <a:ext cx="4528951" cy="403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NGINX Core </a:t>
            </a:r>
            <a:r>
              <a:rPr lang="en-GB"/>
              <a:t>CVE Remediation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/>
          <p:nvPr/>
        </p:nvSpPr>
        <p:spPr>
          <a:xfrm flipH="1" rot="984884">
            <a:off x="658009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6"/>
          <p:cNvSpPr/>
          <p:nvPr/>
        </p:nvSpPr>
        <p:spPr>
          <a:xfrm rot="-984884">
            <a:off x="5557569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/>
          <p:nvPr/>
        </p:nvSpPr>
        <p:spPr>
          <a:xfrm flipH="1" rot="984884">
            <a:off x="4522797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/>
          <p:nvPr/>
        </p:nvSpPr>
        <p:spPr>
          <a:xfrm rot="-984884">
            <a:off x="3500275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/>
          <p:nvPr/>
        </p:nvSpPr>
        <p:spPr>
          <a:xfrm flipH="1" rot="984884">
            <a:off x="246962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/>
          <p:nvPr/>
        </p:nvSpPr>
        <p:spPr>
          <a:xfrm rot="-984884">
            <a:off x="1447098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6" name="Google Shape;216;p36"/>
          <p:cNvGrpSpPr/>
          <p:nvPr/>
        </p:nvGrpSpPr>
        <p:grpSpPr>
          <a:xfrm>
            <a:off x="1673595" y="1295457"/>
            <a:ext cx="1712700" cy="1246754"/>
            <a:chOff x="1072790" y="1221570"/>
            <a:chExt cx="1712700" cy="1246754"/>
          </a:xfrm>
        </p:grpSpPr>
        <p:sp>
          <p:nvSpPr>
            <p:cNvPr id="217" name="Google Shape;217;p36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6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DAY 0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36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6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External notification from researchers received via PGP encrypted mail to CERT 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221" name="Google Shape;221;p36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chemeClr val="accent4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36"/>
          <p:cNvGrpSpPr/>
          <p:nvPr/>
        </p:nvGrpSpPr>
        <p:grpSpPr>
          <a:xfrm>
            <a:off x="2703590" y="2617313"/>
            <a:ext cx="1712700" cy="1230715"/>
            <a:chOff x="4165140" y="2543425"/>
            <a:chExt cx="1712700" cy="1230715"/>
          </a:xfrm>
        </p:grpSpPr>
        <p:sp>
          <p:nvSpPr>
            <p:cNvPr id="223" name="Google Shape;223;p36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6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5" name="Google Shape;225;p36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6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6"/>
          <p:cNvGrpSpPr/>
          <p:nvPr/>
        </p:nvGrpSpPr>
        <p:grpSpPr>
          <a:xfrm>
            <a:off x="3719340" y="1295457"/>
            <a:ext cx="1712700" cy="1246754"/>
            <a:chOff x="3123140" y="1221570"/>
            <a:chExt cx="1712700" cy="1246754"/>
          </a:xfrm>
        </p:grpSpPr>
        <p:sp>
          <p:nvSpPr>
            <p:cNvPr id="229" name="Google Shape;229;p36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6"/>
            <p:cNvSpPr txBox="1"/>
            <p:nvPr/>
          </p:nvSpPr>
          <p:spPr>
            <a:xfrm>
              <a:off x="363557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1" name="Google Shape;231;p36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6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6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234" name="Google Shape;234;p36"/>
          <p:cNvGrpSpPr/>
          <p:nvPr/>
        </p:nvGrpSpPr>
        <p:grpSpPr>
          <a:xfrm>
            <a:off x="4761340" y="2617313"/>
            <a:ext cx="1712700" cy="1230715"/>
            <a:chOff x="4165140" y="2543425"/>
            <a:chExt cx="1712700" cy="1230715"/>
          </a:xfrm>
        </p:grpSpPr>
        <p:sp>
          <p:nvSpPr>
            <p:cNvPr id="235" name="Google Shape;235;p36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6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30 DAYS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" name="Google Shape;237;p36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6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39" name="Google Shape;239;p36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36"/>
          <p:cNvGrpSpPr/>
          <p:nvPr/>
        </p:nvGrpSpPr>
        <p:grpSpPr>
          <a:xfrm>
            <a:off x="5786895" y="1295457"/>
            <a:ext cx="1712700" cy="1246754"/>
            <a:chOff x="5201245" y="1221570"/>
            <a:chExt cx="1712700" cy="1246754"/>
          </a:xfrm>
        </p:grpSpPr>
        <p:sp>
          <p:nvSpPr>
            <p:cNvPr id="241" name="Google Shape;241;p36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6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0 DAYS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36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6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6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sp>
        <p:nvSpPr>
          <p:cNvPr id="246" name="Google Shape;246;p36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NGINX CVE Remediation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50" y="1129175"/>
            <a:ext cx="3020049" cy="30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894175" y="167425"/>
            <a:ext cx="16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067775" y="1586050"/>
            <a:ext cx="42387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Architect @ Chainguard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Maintainer of Kubernetes Ingress-nginx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Author</a:t>
            </a:r>
            <a:r>
              <a:rPr lang="en-GB" sz="18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GB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Networking and Kubernetes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ACloud Guru Instructor</a:t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Gimli Cosplay Enthusiast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31320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James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/>
          <p:nvPr/>
        </p:nvSpPr>
        <p:spPr>
          <a:xfrm flipH="1" rot="984884">
            <a:off x="658009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/>
          <p:nvPr/>
        </p:nvSpPr>
        <p:spPr>
          <a:xfrm rot="-984884">
            <a:off x="5557569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7"/>
          <p:cNvSpPr/>
          <p:nvPr/>
        </p:nvSpPr>
        <p:spPr>
          <a:xfrm flipH="1" rot="984884">
            <a:off x="4522797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/>
          <p:nvPr/>
        </p:nvSpPr>
        <p:spPr>
          <a:xfrm rot="-984884">
            <a:off x="3500275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7"/>
          <p:cNvSpPr/>
          <p:nvPr/>
        </p:nvSpPr>
        <p:spPr>
          <a:xfrm flipH="1" rot="984884">
            <a:off x="246962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7"/>
          <p:cNvSpPr/>
          <p:nvPr/>
        </p:nvSpPr>
        <p:spPr>
          <a:xfrm rot="-984884">
            <a:off x="1447098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37"/>
          <p:cNvGrpSpPr/>
          <p:nvPr/>
        </p:nvGrpSpPr>
        <p:grpSpPr>
          <a:xfrm>
            <a:off x="1673595" y="1295457"/>
            <a:ext cx="1712700" cy="1246754"/>
            <a:chOff x="1072790" y="1221570"/>
            <a:chExt cx="1712700" cy="1246754"/>
          </a:xfrm>
        </p:grpSpPr>
        <p:sp>
          <p:nvSpPr>
            <p:cNvPr id="258" name="Google Shape;258;p37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7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DAY 0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0" name="Google Shape;260;p37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7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External notification from researchers received via CERT submission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262" name="Google Shape;262;p37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chemeClr val="accent4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37"/>
          <p:cNvGrpSpPr/>
          <p:nvPr/>
        </p:nvGrpSpPr>
        <p:grpSpPr>
          <a:xfrm>
            <a:off x="3719340" y="1295457"/>
            <a:ext cx="1712700" cy="1246754"/>
            <a:chOff x="3123140" y="1221570"/>
            <a:chExt cx="1712700" cy="1246754"/>
          </a:xfrm>
        </p:grpSpPr>
        <p:sp>
          <p:nvSpPr>
            <p:cNvPr id="264" name="Google Shape;264;p37"/>
            <p:cNvSpPr/>
            <p:nvPr/>
          </p:nvSpPr>
          <p:spPr>
            <a:xfrm rot="-1789476">
              <a:off x="389925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7"/>
            <p:cNvSpPr txBox="1"/>
            <p:nvPr/>
          </p:nvSpPr>
          <p:spPr>
            <a:xfrm>
              <a:off x="363557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Google Shape;266;p37"/>
            <p:cNvSpPr/>
            <p:nvPr/>
          </p:nvSpPr>
          <p:spPr>
            <a:xfrm>
              <a:off x="312314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7"/>
            <p:cNvSpPr/>
            <p:nvPr/>
          </p:nvSpPr>
          <p:spPr>
            <a:xfrm rot="10800000">
              <a:off x="393446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7"/>
            <p:cNvSpPr txBox="1"/>
            <p:nvPr/>
          </p:nvSpPr>
          <p:spPr>
            <a:xfrm>
              <a:off x="316739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269" name="Google Shape;269;p37"/>
          <p:cNvGrpSpPr/>
          <p:nvPr/>
        </p:nvGrpSpPr>
        <p:grpSpPr>
          <a:xfrm>
            <a:off x="4761340" y="2617313"/>
            <a:ext cx="1712700" cy="1230715"/>
            <a:chOff x="4165140" y="2543425"/>
            <a:chExt cx="1712700" cy="1230715"/>
          </a:xfrm>
        </p:grpSpPr>
        <p:sp>
          <p:nvSpPr>
            <p:cNvPr id="270" name="Google Shape;270;p37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7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30 DAYS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" name="Google Shape;275;p37"/>
          <p:cNvGrpSpPr/>
          <p:nvPr/>
        </p:nvGrpSpPr>
        <p:grpSpPr>
          <a:xfrm>
            <a:off x="5786895" y="1295457"/>
            <a:ext cx="1712700" cy="1246754"/>
            <a:chOff x="5201245" y="1221570"/>
            <a:chExt cx="1712700" cy="1246754"/>
          </a:xfrm>
        </p:grpSpPr>
        <p:sp>
          <p:nvSpPr>
            <p:cNvPr id="276" name="Google Shape;276;p37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90 DAYS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281" name="Google Shape;281;p37"/>
          <p:cNvGrpSpPr/>
          <p:nvPr/>
        </p:nvGrpSpPr>
        <p:grpSpPr>
          <a:xfrm>
            <a:off x="2710940" y="2617313"/>
            <a:ext cx="1712700" cy="1230715"/>
            <a:chOff x="2114740" y="2543425"/>
            <a:chExt cx="1712700" cy="1230715"/>
          </a:xfrm>
        </p:grpSpPr>
        <p:sp>
          <p:nvSpPr>
            <p:cNvPr id="282" name="Google Shape;282;p37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3" name="Google Shape;283;p37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chemeClr val="accent2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Submission qualifies for main steam feasibility and is deemed an actual threat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37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NGINX CVE Remediation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/>
          <p:nvPr/>
        </p:nvSpPr>
        <p:spPr>
          <a:xfrm flipH="1" rot="984884">
            <a:off x="658009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 rot="-984884">
            <a:off x="5557569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/>
          <p:nvPr/>
        </p:nvSpPr>
        <p:spPr>
          <a:xfrm flipH="1" rot="984884">
            <a:off x="4522797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/>
          <p:nvPr/>
        </p:nvSpPr>
        <p:spPr>
          <a:xfrm rot="-984884">
            <a:off x="3500275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 flipH="1" rot="984884">
            <a:off x="246962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8"/>
          <p:cNvSpPr/>
          <p:nvPr/>
        </p:nvSpPr>
        <p:spPr>
          <a:xfrm rot="-984884">
            <a:off x="1447098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8"/>
          <p:cNvGrpSpPr/>
          <p:nvPr/>
        </p:nvGrpSpPr>
        <p:grpSpPr>
          <a:xfrm>
            <a:off x="1673595" y="1295457"/>
            <a:ext cx="1712700" cy="1246754"/>
            <a:chOff x="1072790" y="1221570"/>
            <a:chExt cx="1712700" cy="1246754"/>
          </a:xfrm>
        </p:grpSpPr>
        <p:sp>
          <p:nvSpPr>
            <p:cNvPr id="299" name="Google Shape;299;p38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8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DAY 0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1" name="Google Shape;301;p38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8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External notification from researchers received via CERT submission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03" name="Google Shape;303;p38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chemeClr val="accent4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4" name="Google Shape;304;p38"/>
          <p:cNvGrpSpPr/>
          <p:nvPr/>
        </p:nvGrpSpPr>
        <p:grpSpPr>
          <a:xfrm>
            <a:off x="4761340" y="2617313"/>
            <a:ext cx="1712700" cy="1230715"/>
            <a:chOff x="4165140" y="2543425"/>
            <a:chExt cx="1712700" cy="1230715"/>
          </a:xfrm>
        </p:grpSpPr>
        <p:sp>
          <p:nvSpPr>
            <p:cNvPr id="305" name="Google Shape;305;p38"/>
            <p:cNvSpPr/>
            <p:nvPr/>
          </p:nvSpPr>
          <p:spPr>
            <a:xfrm rot="-1789476">
              <a:off x="4941257" y="2572699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8"/>
            <p:cNvSpPr txBox="1"/>
            <p:nvPr/>
          </p:nvSpPr>
          <p:spPr>
            <a:xfrm>
              <a:off x="4665129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30 DAYS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41651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8"/>
            <p:cNvSpPr txBox="1"/>
            <p:nvPr/>
          </p:nvSpPr>
          <p:spPr>
            <a:xfrm>
              <a:off x="42093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49764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0" name="Google Shape;310;p38"/>
          <p:cNvGrpSpPr/>
          <p:nvPr/>
        </p:nvGrpSpPr>
        <p:grpSpPr>
          <a:xfrm>
            <a:off x="5786895" y="1295457"/>
            <a:ext cx="1712700" cy="1246754"/>
            <a:chOff x="5201245" y="1221570"/>
            <a:chExt cx="1712700" cy="1246754"/>
          </a:xfrm>
        </p:grpSpPr>
        <p:sp>
          <p:nvSpPr>
            <p:cNvPr id="311" name="Google Shape;311;p38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8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90 DAYS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8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316" name="Google Shape;316;p38"/>
          <p:cNvGrpSpPr/>
          <p:nvPr/>
        </p:nvGrpSpPr>
        <p:grpSpPr>
          <a:xfrm>
            <a:off x="2710940" y="2617313"/>
            <a:ext cx="1712700" cy="1230715"/>
            <a:chOff x="2114740" y="2543425"/>
            <a:chExt cx="1712700" cy="1230715"/>
          </a:xfrm>
        </p:grpSpPr>
        <p:sp>
          <p:nvSpPr>
            <p:cNvPr id="317" name="Google Shape;317;p38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8" name="Google Shape;318;p38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chemeClr val="accent2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8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Submission qualifies for main steam feasibility and is deemed an actual threat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8"/>
          <p:cNvGrpSpPr/>
          <p:nvPr/>
        </p:nvGrpSpPr>
        <p:grpSpPr>
          <a:xfrm>
            <a:off x="3730995" y="1295457"/>
            <a:ext cx="1712700" cy="1246754"/>
            <a:chOff x="1072790" y="1221570"/>
            <a:chExt cx="1712700" cy="1246754"/>
          </a:xfrm>
        </p:grpSpPr>
        <p:sp>
          <p:nvSpPr>
            <p:cNvPr id="323" name="Google Shape;323;p38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" name="Google Shape;325;p38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The next step is to create the bits for remediation of the vulnerability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27" name="Google Shape;327;p38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CC0000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8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NGINX CVE Remediation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/>
          <p:nvPr/>
        </p:nvSpPr>
        <p:spPr>
          <a:xfrm flipH="1" rot="984884">
            <a:off x="658009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9"/>
          <p:cNvSpPr/>
          <p:nvPr/>
        </p:nvSpPr>
        <p:spPr>
          <a:xfrm rot="-984884">
            <a:off x="5557569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9"/>
          <p:cNvSpPr/>
          <p:nvPr/>
        </p:nvSpPr>
        <p:spPr>
          <a:xfrm flipH="1" rot="984884">
            <a:off x="4522797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9"/>
          <p:cNvSpPr/>
          <p:nvPr/>
        </p:nvSpPr>
        <p:spPr>
          <a:xfrm rot="-984884">
            <a:off x="3500275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 flipH="1" rot="984884">
            <a:off x="246962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/>
          <p:nvPr/>
        </p:nvSpPr>
        <p:spPr>
          <a:xfrm rot="-984884">
            <a:off x="1447098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39"/>
          <p:cNvGrpSpPr/>
          <p:nvPr/>
        </p:nvGrpSpPr>
        <p:grpSpPr>
          <a:xfrm>
            <a:off x="1673595" y="1295457"/>
            <a:ext cx="1712700" cy="1246754"/>
            <a:chOff x="1072790" y="1221570"/>
            <a:chExt cx="1712700" cy="1246754"/>
          </a:xfrm>
        </p:grpSpPr>
        <p:sp>
          <p:nvSpPr>
            <p:cNvPr id="340" name="Google Shape;340;p39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DAY 0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2" name="Google Shape;342;p39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External notification from researchers received via CERT submission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44" name="Google Shape;344;p39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chemeClr val="accent4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39"/>
          <p:cNvGrpSpPr/>
          <p:nvPr/>
        </p:nvGrpSpPr>
        <p:grpSpPr>
          <a:xfrm>
            <a:off x="5786895" y="1295457"/>
            <a:ext cx="1712700" cy="1246754"/>
            <a:chOff x="5201245" y="1221570"/>
            <a:chExt cx="1712700" cy="1246754"/>
          </a:xfrm>
        </p:grpSpPr>
        <p:sp>
          <p:nvSpPr>
            <p:cNvPr id="346" name="Google Shape;346;p39"/>
            <p:cNvSpPr/>
            <p:nvPr/>
          </p:nvSpPr>
          <p:spPr>
            <a:xfrm rot="-1789476">
              <a:off x="5977648" y="2278597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 txBox="1"/>
            <p:nvPr/>
          </p:nvSpPr>
          <p:spPr>
            <a:xfrm>
              <a:off x="5721781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90 DAYS</a:t>
              </a:r>
              <a:endParaRPr b="1" sz="8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8" name="Google Shape;348;p39"/>
            <p:cNvSpPr/>
            <p:nvPr/>
          </p:nvSpPr>
          <p:spPr>
            <a:xfrm>
              <a:off x="5201245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 rot="10800000">
              <a:off x="6012570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 txBox="1"/>
            <p:nvPr/>
          </p:nvSpPr>
          <p:spPr>
            <a:xfrm>
              <a:off x="5245495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                                                        ?</a:t>
              </a:r>
              <a:endParaRPr sz="800">
                <a:solidFill>
                  <a:srgbClr val="5E5E5E"/>
                </a:solidFill>
              </a:endParaRPr>
            </a:p>
          </p:txBody>
        </p:sp>
      </p:grpSp>
      <p:grpSp>
        <p:nvGrpSpPr>
          <p:cNvPr id="351" name="Google Shape;351;p39"/>
          <p:cNvGrpSpPr/>
          <p:nvPr/>
        </p:nvGrpSpPr>
        <p:grpSpPr>
          <a:xfrm>
            <a:off x="2710940" y="2617313"/>
            <a:ext cx="1712700" cy="1230715"/>
            <a:chOff x="2114740" y="2543425"/>
            <a:chExt cx="1712700" cy="1230715"/>
          </a:xfrm>
        </p:grpSpPr>
        <p:sp>
          <p:nvSpPr>
            <p:cNvPr id="352" name="Google Shape;352;p39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39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chemeClr val="accent2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Submission qualifies for main steam feasibility and is deemed an actual threat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7" name="Google Shape;357;p39"/>
          <p:cNvGrpSpPr/>
          <p:nvPr/>
        </p:nvGrpSpPr>
        <p:grpSpPr>
          <a:xfrm>
            <a:off x="3730995" y="1295457"/>
            <a:ext cx="1712700" cy="1246754"/>
            <a:chOff x="1072790" y="1221570"/>
            <a:chExt cx="1712700" cy="1246754"/>
          </a:xfrm>
        </p:grpSpPr>
        <p:sp>
          <p:nvSpPr>
            <p:cNvPr id="358" name="Google Shape;358;p39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39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The next step is to create the bits for remediation of the vulnerability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62" name="Google Shape;362;p39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CC0000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39"/>
          <p:cNvGrpSpPr/>
          <p:nvPr/>
        </p:nvGrpSpPr>
        <p:grpSpPr>
          <a:xfrm>
            <a:off x="4768340" y="2617313"/>
            <a:ext cx="1712700" cy="1230715"/>
            <a:chOff x="2114740" y="2543425"/>
            <a:chExt cx="1712700" cy="1230715"/>
          </a:xfrm>
        </p:grpSpPr>
        <p:sp>
          <p:nvSpPr>
            <p:cNvPr id="364" name="Google Shape;364;p39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30 DAYS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5" name="Google Shape;365;p39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00FF00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Once the bits/patch is complete the general timeframe for release is around two weeks.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9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NGINX CVE Remediation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/>
          <p:nvPr/>
        </p:nvSpPr>
        <p:spPr>
          <a:xfrm flipH="1" rot="984884">
            <a:off x="658009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 rot="-984884">
            <a:off x="5557569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 flipH="1" rot="984884">
            <a:off x="4522797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0"/>
          <p:cNvSpPr/>
          <p:nvPr/>
        </p:nvSpPr>
        <p:spPr>
          <a:xfrm rot="-984884">
            <a:off x="3500275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0"/>
          <p:cNvSpPr/>
          <p:nvPr/>
        </p:nvSpPr>
        <p:spPr>
          <a:xfrm flipH="1" rot="984884">
            <a:off x="246962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0"/>
          <p:cNvSpPr/>
          <p:nvPr/>
        </p:nvSpPr>
        <p:spPr>
          <a:xfrm rot="-984884">
            <a:off x="1447098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40"/>
          <p:cNvGrpSpPr/>
          <p:nvPr/>
        </p:nvGrpSpPr>
        <p:grpSpPr>
          <a:xfrm>
            <a:off x="1673595" y="1295457"/>
            <a:ext cx="1712700" cy="1246754"/>
            <a:chOff x="1072790" y="1221570"/>
            <a:chExt cx="1712700" cy="1246754"/>
          </a:xfrm>
        </p:grpSpPr>
        <p:sp>
          <p:nvSpPr>
            <p:cNvPr id="381" name="Google Shape;381;p40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DAY 0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3" name="Google Shape;383;p40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0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External notification from researchers received via CERT submission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85" name="Google Shape;385;p40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chemeClr val="accent4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6" name="Google Shape;386;p40"/>
          <p:cNvGrpSpPr/>
          <p:nvPr/>
        </p:nvGrpSpPr>
        <p:grpSpPr>
          <a:xfrm>
            <a:off x="2710940" y="2617313"/>
            <a:ext cx="1712700" cy="1230715"/>
            <a:chOff x="2114740" y="2543425"/>
            <a:chExt cx="1712700" cy="1230715"/>
          </a:xfrm>
        </p:grpSpPr>
        <p:sp>
          <p:nvSpPr>
            <p:cNvPr id="387" name="Google Shape;387;p40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40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chemeClr val="accent2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Submission qualifies for main steam feasibility and is deemed an actual threat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3730995" y="1295457"/>
            <a:ext cx="1712700" cy="1246754"/>
            <a:chOff x="1072790" y="1221570"/>
            <a:chExt cx="1712700" cy="1246754"/>
          </a:xfrm>
        </p:grpSpPr>
        <p:sp>
          <p:nvSpPr>
            <p:cNvPr id="393" name="Google Shape;393;p40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0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5" name="Google Shape;395;p40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The next step is to create the bits for remediation of the vulnerability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CC0000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40"/>
          <p:cNvGrpSpPr/>
          <p:nvPr/>
        </p:nvGrpSpPr>
        <p:grpSpPr>
          <a:xfrm>
            <a:off x="4768340" y="2617313"/>
            <a:ext cx="1712700" cy="1230715"/>
            <a:chOff x="2114740" y="2543425"/>
            <a:chExt cx="1712700" cy="1230715"/>
          </a:xfrm>
        </p:grpSpPr>
        <p:sp>
          <p:nvSpPr>
            <p:cNvPr id="399" name="Google Shape;399;p40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30 DAYS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00FF00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0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Once the bits/patch is complete the general timeframe for release is around two weeks.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4" name="Google Shape;404;p40"/>
          <p:cNvGrpSpPr/>
          <p:nvPr/>
        </p:nvGrpSpPr>
        <p:grpSpPr>
          <a:xfrm>
            <a:off x="5788395" y="1295457"/>
            <a:ext cx="1712700" cy="1246754"/>
            <a:chOff x="1072790" y="1221570"/>
            <a:chExt cx="1712700" cy="1246754"/>
          </a:xfrm>
        </p:grpSpPr>
        <p:sp>
          <p:nvSpPr>
            <p:cNvPr id="405" name="Google Shape;405;p40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0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7" name="Google Shape;407;p40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0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Industry standard for time frames is around 90 days, often shorter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09" name="Google Shape;409;p40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701C7F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40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NGINX CVE Remediation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1"/>
          <p:cNvSpPr/>
          <p:nvPr/>
        </p:nvSpPr>
        <p:spPr>
          <a:xfrm flipH="1" rot="984884">
            <a:off x="658009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 rot="-984884">
            <a:off x="5557569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 flipH="1" rot="984884">
            <a:off x="4522797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/>
          <p:nvPr/>
        </p:nvSpPr>
        <p:spPr>
          <a:xfrm rot="-984884">
            <a:off x="3500275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/>
          <p:nvPr/>
        </p:nvSpPr>
        <p:spPr>
          <a:xfrm flipH="1" rot="984884">
            <a:off x="2469620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/>
          <p:nvPr/>
        </p:nvSpPr>
        <p:spPr>
          <a:xfrm rot="-984884">
            <a:off x="1447098" y="2556505"/>
            <a:ext cx="1116820" cy="57901"/>
          </a:xfrm>
          <a:prstGeom prst="roundRect">
            <a:avLst>
              <a:gd fmla="val 50000" name="adj"/>
            </a:avLst>
          </a:prstGeom>
          <a:solidFill>
            <a:srgbClr val="0B714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1" name="Google Shape;421;p41"/>
          <p:cNvGrpSpPr/>
          <p:nvPr/>
        </p:nvGrpSpPr>
        <p:grpSpPr>
          <a:xfrm>
            <a:off x="1673595" y="1295457"/>
            <a:ext cx="1712700" cy="1246754"/>
            <a:chOff x="1072790" y="1221570"/>
            <a:chExt cx="1712700" cy="1246754"/>
          </a:xfrm>
        </p:grpSpPr>
        <p:sp>
          <p:nvSpPr>
            <p:cNvPr id="422" name="Google Shape;422;p41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1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DAY 0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1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External notification from researchers received via CERT submission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chemeClr val="accent4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7" name="Google Shape;427;p41"/>
          <p:cNvGrpSpPr/>
          <p:nvPr/>
        </p:nvGrpSpPr>
        <p:grpSpPr>
          <a:xfrm>
            <a:off x="2710940" y="2617313"/>
            <a:ext cx="1712700" cy="1230715"/>
            <a:chOff x="2114740" y="2543425"/>
            <a:chExt cx="1712700" cy="1230715"/>
          </a:xfrm>
        </p:grpSpPr>
        <p:sp>
          <p:nvSpPr>
            <p:cNvPr id="428" name="Google Shape;428;p41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1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chemeClr val="accent2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Submission qualifies for main steam feasibility and is deemed an actual threat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41"/>
          <p:cNvGrpSpPr/>
          <p:nvPr/>
        </p:nvGrpSpPr>
        <p:grpSpPr>
          <a:xfrm>
            <a:off x="3730995" y="1295457"/>
            <a:ext cx="1712700" cy="1246754"/>
            <a:chOff x="1072790" y="1221570"/>
            <a:chExt cx="1712700" cy="1246754"/>
          </a:xfrm>
        </p:grpSpPr>
        <p:sp>
          <p:nvSpPr>
            <p:cNvPr id="434" name="Google Shape;434;p41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1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The next step is to create the bits for remediation of the vulnerability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38" name="Google Shape;438;p41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CC0000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41"/>
          <p:cNvGrpSpPr/>
          <p:nvPr/>
        </p:nvGrpSpPr>
        <p:grpSpPr>
          <a:xfrm>
            <a:off x="4768340" y="2617313"/>
            <a:ext cx="1712700" cy="1230715"/>
            <a:chOff x="2114740" y="2543425"/>
            <a:chExt cx="1712700" cy="1230715"/>
          </a:xfrm>
        </p:grpSpPr>
        <p:sp>
          <p:nvSpPr>
            <p:cNvPr id="440" name="Google Shape;440;p41"/>
            <p:cNvSpPr txBox="1"/>
            <p:nvPr/>
          </p:nvSpPr>
          <p:spPr>
            <a:xfrm>
              <a:off x="2622642" y="2737212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30 DAYS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 rot="-1789476">
              <a:off x="2888080" y="2572699"/>
              <a:ext cx="160451" cy="160451"/>
            </a:xfrm>
            <a:prstGeom prst="ellipse">
              <a:avLst/>
            </a:prstGeom>
            <a:solidFill>
              <a:srgbClr val="00FF00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2114740" y="307064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 txBox="1"/>
            <p:nvPr/>
          </p:nvSpPr>
          <p:spPr>
            <a:xfrm>
              <a:off x="2158990" y="310784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Once the bits/patch is complete the general timeframe for release is around two weeks.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2926090" y="3005991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41"/>
          <p:cNvGrpSpPr/>
          <p:nvPr/>
        </p:nvGrpSpPr>
        <p:grpSpPr>
          <a:xfrm>
            <a:off x="5788395" y="1295457"/>
            <a:ext cx="1712700" cy="1246754"/>
            <a:chOff x="1072790" y="1221570"/>
            <a:chExt cx="1712700" cy="1246754"/>
          </a:xfrm>
        </p:grpSpPr>
        <p:sp>
          <p:nvSpPr>
            <p:cNvPr id="446" name="Google Shape;446;p41"/>
            <p:cNvSpPr/>
            <p:nvPr/>
          </p:nvSpPr>
          <p:spPr>
            <a:xfrm>
              <a:off x="1072790" y="1221570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1"/>
            <p:cNvSpPr txBox="1"/>
            <p:nvPr/>
          </p:nvSpPr>
          <p:spPr>
            <a:xfrm>
              <a:off x="1579860" y="198692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800">
                  <a:solidFill>
                    <a:srgbClr val="0B7140"/>
                  </a:solidFill>
                  <a:latin typeface="Roboto"/>
                  <a:ea typeface="Roboto"/>
                  <a:cs typeface="Roboto"/>
                  <a:sym typeface="Roboto"/>
                </a:rPr>
                <a:t>WEEK 2</a:t>
              </a:r>
              <a:endParaRPr b="1" sz="800">
                <a:solidFill>
                  <a:srgbClr val="0B714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48" name="Google Shape;448;p41"/>
            <p:cNvSpPr/>
            <p:nvPr/>
          </p:nvSpPr>
          <p:spPr>
            <a:xfrm rot="10800000">
              <a:off x="1884115" y="1920663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0B71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 txBox="1"/>
            <p:nvPr/>
          </p:nvSpPr>
          <p:spPr>
            <a:xfrm>
              <a:off x="1117040" y="1258770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solidFill>
                    <a:srgbClr val="FFFFFF"/>
                  </a:solidFill>
                </a:rPr>
                <a:t>Industry standard for time frames is around 90 days, often shorter</a:t>
              </a:r>
              <a:endParaRPr sz="800">
                <a:solidFill>
                  <a:srgbClr val="FFFFFF"/>
                </a:solidFill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 rot="-1789476">
              <a:off x="1846080" y="2278597"/>
              <a:ext cx="160451" cy="160451"/>
            </a:xfrm>
            <a:prstGeom prst="ellipse">
              <a:avLst/>
            </a:prstGeom>
            <a:solidFill>
              <a:srgbClr val="701C7F"/>
            </a:solidFill>
            <a:ln cap="flat" cmpd="sng" w="38100">
              <a:solidFill>
                <a:srgbClr val="0B714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1"/>
          <p:cNvSpPr/>
          <p:nvPr/>
        </p:nvSpPr>
        <p:spPr>
          <a:xfrm>
            <a:off x="7755450" y="2542200"/>
            <a:ext cx="723300" cy="381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0B7141"/>
          </a:solidFill>
          <a:ln cap="flat" cmpd="sng" w="9525">
            <a:solidFill>
              <a:srgbClr val="0B714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1"/>
          <p:cNvSpPr txBox="1"/>
          <p:nvPr/>
        </p:nvSpPr>
        <p:spPr>
          <a:xfrm>
            <a:off x="7573200" y="2949775"/>
            <a:ext cx="108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800">
                <a:solidFill>
                  <a:schemeClr val="dk1"/>
                </a:solidFill>
              </a:rPr>
              <a:t>This way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1"/>
          <p:cNvSpPr txBox="1"/>
          <p:nvPr/>
        </p:nvSpPr>
        <p:spPr>
          <a:xfrm>
            <a:off x="7577300" y="2233325"/>
            <a:ext cx="108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800">
                <a:solidFill>
                  <a:schemeClr val="dk1"/>
                </a:solidFill>
              </a:rPr>
              <a:t>Community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1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NGINX CVE Remediation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2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Ingress-</a:t>
            </a:r>
            <a:r>
              <a:rPr lang="en-GB"/>
              <a:t>NGINX</a:t>
            </a:r>
            <a:r>
              <a:rPr lang="en-GB" sz="3600"/>
              <a:t> Release Process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"/>
          <p:cNvSpPr/>
          <p:nvPr/>
        </p:nvSpPr>
        <p:spPr>
          <a:xfrm>
            <a:off x="493200" y="1837263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465" name="Google Shape;465;p43"/>
          <p:cNvSpPr/>
          <p:nvPr/>
        </p:nvSpPr>
        <p:spPr>
          <a:xfrm>
            <a:off x="494850" y="11027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Tag</a:t>
            </a:r>
            <a:endParaRPr/>
          </a:p>
        </p:txBody>
      </p:sp>
      <p:sp>
        <p:nvSpPr>
          <p:cNvPr id="466" name="Google Shape;466;p43"/>
          <p:cNvSpPr/>
          <p:nvPr/>
        </p:nvSpPr>
        <p:spPr>
          <a:xfrm>
            <a:off x="494850" y="257175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GCP Cloud Build</a:t>
            </a:r>
            <a:endParaRPr sz="1100"/>
          </a:p>
        </p:txBody>
      </p:sp>
      <p:sp>
        <p:nvSpPr>
          <p:cNvPr id="467" name="Google Shape;467;p43"/>
          <p:cNvSpPr/>
          <p:nvPr/>
        </p:nvSpPr>
        <p:spPr>
          <a:xfrm>
            <a:off x="493200" y="33720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release</a:t>
            </a:r>
            <a:endParaRPr/>
          </a:p>
        </p:txBody>
      </p:sp>
      <p:sp>
        <p:nvSpPr>
          <p:cNvPr id="468" name="Google Shape;468;p43"/>
          <p:cNvSpPr/>
          <p:nvPr/>
        </p:nvSpPr>
        <p:spPr>
          <a:xfrm>
            <a:off x="493200" y="40924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Container Image</a:t>
            </a:r>
            <a:endParaRPr sz="1100"/>
          </a:p>
        </p:txBody>
      </p:sp>
      <p:sp>
        <p:nvSpPr>
          <p:cNvPr id="469" name="Google Shape;469;p43"/>
          <p:cNvSpPr/>
          <p:nvPr/>
        </p:nvSpPr>
        <p:spPr>
          <a:xfrm>
            <a:off x="1733425" y="11016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470" name="Google Shape;470;p43"/>
          <p:cNvSpPr/>
          <p:nvPr/>
        </p:nvSpPr>
        <p:spPr>
          <a:xfrm>
            <a:off x="1733413" y="18360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k8s.io</a:t>
            </a:r>
            <a:endParaRPr/>
          </a:p>
        </p:txBody>
      </p:sp>
      <p:sp>
        <p:nvSpPr>
          <p:cNvPr id="471" name="Google Shape;471;p43"/>
          <p:cNvSpPr/>
          <p:nvPr/>
        </p:nvSpPr>
        <p:spPr>
          <a:xfrm>
            <a:off x="3110650" y="10746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472" name="Google Shape;472;p43"/>
          <p:cNvSpPr/>
          <p:nvPr/>
        </p:nvSpPr>
        <p:spPr>
          <a:xfrm>
            <a:off x="4370900" y="10415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Tag</a:t>
            </a:r>
            <a:endParaRPr/>
          </a:p>
        </p:txBody>
      </p:sp>
      <p:sp>
        <p:nvSpPr>
          <p:cNvPr id="473" name="Google Shape;473;p43"/>
          <p:cNvSpPr/>
          <p:nvPr/>
        </p:nvSpPr>
        <p:spPr>
          <a:xfrm>
            <a:off x="3110650" y="18360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Helm changelog</a:t>
            </a:r>
            <a:endParaRPr sz="1000"/>
          </a:p>
        </p:txBody>
      </p:sp>
      <p:sp>
        <p:nvSpPr>
          <p:cNvPr id="474" name="Google Shape;474;p43"/>
          <p:cNvSpPr/>
          <p:nvPr/>
        </p:nvSpPr>
        <p:spPr>
          <a:xfrm>
            <a:off x="3110650" y="3779263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Changelog Update</a:t>
            </a:r>
            <a:endParaRPr sz="700"/>
          </a:p>
        </p:txBody>
      </p:sp>
      <p:sp>
        <p:nvSpPr>
          <p:cNvPr id="475" name="Google Shape;475;p43"/>
          <p:cNvSpPr/>
          <p:nvPr/>
        </p:nvSpPr>
        <p:spPr>
          <a:xfrm>
            <a:off x="3110650" y="24769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Helm Chart Version Update</a:t>
            </a:r>
            <a:endParaRPr sz="700"/>
          </a:p>
        </p:txBody>
      </p:sp>
      <p:sp>
        <p:nvSpPr>
          <p:cNvPr id="476" name="Google Shape;476;p43"/>
          <p:cNvSpPr/>
          <p:nvPr/>
        </p:nvSpPr>
        <p:spPr>
          <a:xfrm>
            <a:off x="3110650" y="3138938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Helm Chart Controller Version update</a:t>
            </a:r>
            <a:endParaRPr sz="700"/>
          </a:p>
        </p:txBody>
      </p:sp>
      <p:sp>
        <p:nvSpPr>
          <p:cNvPr id="477" name="Google Shape;477;p43"/>
          <p:cNvSpPr/>
          <p:nvPr/>
        </p:nvSpPr>
        <p:spPr>
          <a:xfrm>
            <a:off x="3110650" y="44196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Documentation</a:t>
            </a:r>
            <a:r>
              <a:rPr lang="en-GB" sz="700">
                <a:solidFill>
                  <a:srgbClr val="3A414A"/>
                </a:solidFill>
              </a:rPr>
              <a:t> Update</a:t>
            </a:r>
            <a:endParaRPr sz="700"/>
          </a:p>
        </p:txBody>
      </p:sp>
      <p:sp>
        <p:nvSpPr>
          <p:cNvPr id="478" name="Google Shape;478;p43"/>
          <p:cNvSpPr/>
          <p:nvPr/>
        </p:nvSpPr>
        <p:spPr>
          <a:xfrm>
            <a:off x="4370900" y="184062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GitHub Release</a:t>
            </a:r>
            <a:endParaRPr sz="1300"/>
          </a:p>
        </p:txBody>
      </p:sp>
      <p:cxnSp>
        <p:nvCxnSpPr>
          <p:cNvPr id="479" name="Google Shape;479;p43"/>
          <p:cNvCxnSpPr>
            <a:stCxn id="465" idx="2"/>
            <a:endCxn id="464" idx="0"/>
          </p:cNvCxnSpPr>
          <p:nvPr/>
        </p:nvCxnSpPr>
        <p:spPr>
          <a:xfrm flipH="1">
            <a:off x="929250" y="1597775"/>
            <a:ext cx="15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0" name="Google Shape;480;p43"/>
          <p:cNvCxnSpPr>
            <a:stCxn id="464" idx="2"/>
            <a:endCxn id="466" idx="0"/>
          </p:cNvCxnSpPr>
          <p:nvPr/>
        </p:nvCxnSpPr>
        <p:spPr>
          <a:xfrm>
            <a:off x="929100" y="2332263"/>
            <a:ext cx="18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1" name="Google Shape;481;p43"/>
          <p:cNvCxnSpPr>
            <a:stCxn id="466" idx="2"/>
            <a:endCxn id="467" idx="0"/>
          </p:cNvCxnSpPr>
          <p:nvPr/>
        </p:nvCxnSpPr>
        <p:spPr>
          <a:xfrm flipH="1">
            <a:off x="929250" y="3066750"/>
            <a:ext cx="150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2" name="Google Shape;482;p43"/>
          <p:cNvCxnSpPr>
            <a:stCxn id="467" idx="2"/>
            <a:endCxn id="468" idx="0"/>
          </p:cNvCxnSpPr>
          <p:nvPr/>
        </p:nvCxnSpPr>
        <p:spPr>
          <a:xfrm>
            <a:off x="929100" y="3867075"/>
            <a:ext cx="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83" name="Google Shape;483;p43"/>
          <p:cNvCxnSpPr>
            <a:stCxn id="469" idx="2"/>
            <a:endCxn id="470" idx="0"/>
          </p:cNvCxnSpPr>
          <p:nvPr/>
        </p:nvCxnSpPr>
        <p:spPr>
          <a:xfrm>
            <a:off x="2169325" y="1596600"/>
            <a:ext cx="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43"/>
          <p:cNvCxnSpPr>
            <a:stCxn id="471" idx="2"/>
            <a:endCxn id="473" idx="0"/>
          </p:cNvCxnSpPr>
          <p:nvPr/>
        </p:nvCxnSpPr>
        <p:spPr>
          <a:xfrm>
            <a:off x="3546550" y="1569675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43"/>
          <p:cNvCxnSpPr>
            <a:stCxn id="473" idx="2"/>
            <a:endCxn id="475" idx="0"/>
          </p:cNvCxnSpPr>
          <p:nvPr/>
        </p:nvCxnSpPr>
        <p:spPr>
          <a:xfrm>
            <a:off x="3546550" y="2331000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43"/>
          <p:cNvCxnSpPr>
            <a:stCxn id="475" idx="2"/>
            <a:endCxn id="476" idx="0"/>
          </p:cNvCxnSpPr>
          <p:nvPr/>
        </p:nvCxnSpPr>
        <p:spPr>
          <a:xfrm>
            <a:off x="3546550" y="2971900"/>
            <a:ext cx="0" cy="1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43"/>
          <p:cNvCxnSpPr>
            <a:stCxn id="476" idx="2"/>
            <a:endCxn id="474" idx="0"/>
          </p:cNvCxnSpPr>
          <p:nvPr/>
        </p:nvCxnSpPr>
        <p:spPr>
          <a:xfrm>
            <a:off x="3546550" y="3633938"/>
            <a:ext cx="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43"/>
          <p:cNvCxnSpPr>
            <a:stCxn id="474" idx="2"/>
            <a:endCxn id="477" idx="0"/>
          </p:cNvCxnSpPr>
          <p:nvPr/>
        </p:nvCxnSpPr>
        <p:spPr>
          <a:xfrm>
            <a:off x="3546550" y="4274263"/>
            <a:ext cx="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43"/>
          <p:cNvCxnSpPr>
            <a:stCxn id="472" idx="2"/>
            <a:endCxn id="478" idx="0"/>
          </p:cNvCxnSpPr>
          <p:nvPr/>
        </p:nvCxnSpPr>
        <p:spPr>
          <a:xfrm>
            <a:off x="4806800" y="1536500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0" name="Google Shape;490;p43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Ingress-NGINX Release</a:t>
            </a:r>
            <a:endParaRPr/>
          </a:p>
        </p:txBody>
      </p:sp>
      <p:cxnSp>
        <p:nvCxnSpPr>
          <p:cNvPr id="491" name="Google Shape;491;p43"/>
          <p:cNvCxnSpPr>
            <a:stCxn id="468" idx="2"/>
            <a:endCxn id="469" idx="0"/>
          </p:cNvCxnSpPr>
          <p:nvPr/>
        </p:nvCxnSpPr>
        <p:spPr>
          <a:xfrm rot="-5400000">
            <a:off x="-193800" y="2224375"/>
            <a:ext cx="3486000" cy="1240200"/>
          </a:xfrm>
          <a:prstGeom prst="bentConnector5">
            <a:avLst>
              <a:gd fmla="val -6831" name="adj1"/>
              <a:gd fmla="val 50001" name="adj2"/>
              <a:gd fmla="val 10682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492" name="Google Shape;492;p43"/>
          <p:cNvCxnSpPr>
            <a:stCxn id="470" idx="2"/>
            <a:endCxn id="471" idx="0"/>
          </p:cNvCxnSpPr>
          <p:nvPr/>
        </p:nvCxnSpPr>
        <p:spPr>
          <a:xfrm rot="-5400000">
            <a:off x="2229763" y="1014150"/>
            <a:ext cx="1256400" cy="1377300"/>
          </a:xfrm>
          <a:prstGeom prst="bentConnector5">
            <a:avLst>
              <a:gd fmla="val -18953" name="adj1"/>
              <a:gd fmla="val 49998" name="adj2"/>
              <a:gd fmla="val 11894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43"/>
          <p:cNvCxnSpPr>
            <a:stCxn id="477" idx="2"/>
            <a:endCxn id="472" idx="0"/>
          </p:cNvCxnSpPr>
          <p:nvPr/>
        </p:nvCxnSpPr>
        <p:spPr>
          <a:xfrm rot="-5400000">
            <a:off x="2240200" y="2347950"/>
            <a:ext cx="3873000" cy="1260300"/>
          </a:xfrm>
          <a:prstGeom prst="bentConnector5">
            <a:avLst>
              <a:gd fmla="val -2691" name="adj1"/>
              <a:gd fmla="val 49998" name="adj2"/>
              <a:gd fmla="val 1061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4" name="Google Shape;494;p43"/>
          <p:cNvPicPr preferRelativeResize="0"/>
          <p:nvPr/>
        </p:nvPicPr>
        <p:blipFill rotWithShape="1">
          <a:blip r:embed="rId3">
            <a:alphaModFix/>
          </a:blip>
          <a:srcRect b="0" l="16505" r="16505" t="0"/>
          <a:stretch/>
        </p:blipFill>
        <p:spPr>
          <a:xfrm>
            <a:off x="6007500" y="1838150"/>
            <a:ext cx="2289150" cy="19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/>
          <p:nvPr/>
        </p:nvSpPr>
        <p:spPr>
          <a:xfrm>
            <a:off x="493200" y="1837263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500" name="Google Shape;500;p44"/>
          <p:cNvSpPr/>
          <p:nvPr/>
        </p:nvSpPr>
        <p:spPr>
          <a:xfrm>
            <a:off x="494850" y="11027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Tag</a:t>
            </a:r>
            <a:endParaRPr/>
          </a:p>
        </p:txBody>
      </p:sp>
      <p:sp>
        <p:nvSpPr>
          <p:cNvPr id="501" name="Google Shape;501;p44"/>
          <p:cNvSpPr/>
          <p:nvPr/>
        </p:nvSpPr>
        <p:spPr>
          <a:xfrm>
            <a:off x="494850" y="257175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GCP Cloud Build</a:t>
            </a:r>
            <a:endParaRPr sz="1100"/>
          </a:p>
        </p:txBody>
      </p:sp>
      <p:sp>
        <p:nvSpPr>
          <p:cNvPr id="502" name="Google Shape;502;p44"/>
          <p:cNvSpPr/>
          <p:nvPr/>
        </p:nvSpPr>
        <p:spPr>
          <a:xfrm>
            <a:off x="493200" y="33720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release</a:t>
            </a:r>
            <a:endParaRPr/>
          </a:p>
        </p:txBody>
      </p:sp>
      <p:sp>
        <p:nvSpPr>
          <p:cNvPr id="503" name="Google Shape;503;p44"/>
          <p:cNvSpPr/>
          <p:nvPr/>
        </p:nvSpPr>
        <p:spPr>
          <a:xfrm>
            <a:off x="493200" y="40924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Container Image</a:t>
            </a:r>
            <a:endParaRPr sz="1100"/>
          </a:p>
        </p:txBody>
      </p:sp>
      <p:sp>
        <p:nvSpPr>
          <p:cNvPr id="504" name="Google Shape;504;p44"/>
          <p:cNvSpPr/>
          <p:nvPr/>
        </p:nvSpPr>
        <p:spPr>
          <a:xfrm>
            <a:off x="1733425" y="11016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505" name="Google Shape;505;p44"/>
          <p:cNvSpPr/>
          <p:nvPr/>
        </p:nvSpPr>
        <p:spPr>
          <a:xfrm>
            <a:off x="1733413" y="18360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k8s.io</a:t>
            </a:r>
            <a:endParaRPr/>
          </a:p>
        </p:txBody>
      </p:sp>
      <p:sp>
        <p:nvSpPr>
          <p:cNvPr id="506" name="Google Shape;506;p44"/>
          <p:cNvSpPr/>
          <p:nvPr/>
        </p:nvSpPr>
        <p:spPr>
          <a:xfrm>
            <a:off x="3110650" y="10746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507" name="Google Shape;507;p44"/>
          <p:cNvSpPr/>
          <p:nvPr/>
        </p:nvSpPr>
        <p:spPr>
          <a:xfrm>
            <a:off x="4370900" y="10415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Tag</a:t>
            </a:r>
            <a:endParaRPr/>
          </a:p>
        </p:txBody>
      </p:sp>
      <p:sp>
        <p:nvSpPr>
          <p:cNvPr id="508" name="Google Shape;508;p44"/>
          <p:cNvSpPr/>
          <p:nvPr/>
        </p:nvSpPr>
        <p:spPr>
          <a:xfrm>
            <a:off x="3110650" y="18360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Helm changelog</a:t>
            </a:r>
            <a:endParaRPr sz="1000"/>
          </a:p>
        </p:txBody>
      </p:sp>
      <p:sp>
        <p:nvSpPr>
          <p:cNvPr id="509" name="Google Shape;509;p44"/>
          <p:cNvSpPr/>
          <p:nvPr/>
        </p:nvSpPr>
        <p:spPr>
          <a:xfrm>
            <a:off x="3110650" y="3779263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Changelog Update</a:t>
            </a:r>
            <a:endParaRPr sz="700"/>
          </a:p>
        </p:txBody>
      </p:sp>
      <p:sp>
        <p:nvSpPr>
          <p:cNvPr id="510" name="Google Shape;510;p44"/>
          <p:cNvSpPr/>
          <p:nvPr/>
        </p:nvSpPr>
        <p:spPr>
          <a:xfrm>
            <a:off x="3110650" y="24769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Helm Chart Version Update</a:t>
            </a:r>
            <a:endParaRPr sz="700"/>
          </a:p>
        </p:txBody>
      </p:sp>
      <p:sp>
        <p:nvSpPr>
          <p:cNvPr id="511" name="Google Shape;511;p44"/>
          <p:cNvSpPr/>
          <p:nvPr/>
        </p:nvSpPr>
        <p:spPr>
          <a:xfrm>
            <a:off x="3110650" y="3138938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Helm Chart Controller Version update</a:t>
            </a:r>
            <a:endParaRPr sz="700"/>
          </a:p>
        </p:txBody>
      </p:sp>
      <p:sp>
        <p:nvSpPr>
          <p:cNvPr id="512" name="Google Shape;512;p44"/>
          <p:cNvSpPr/>
          <p:nvPr/>
        </p:nvSpPr>
        <p:spPr>
          <a:xfrm>
            <a:off x="3110650" y="44196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Documentation Update</a:t>
            </a:r>
            <a:endParaRPr sz="700"/>
          </a:p>
        </p:txBody>
      </p:sp>
      <p:sp>
        <p:nvSpPr>
          <p:cNvPr id="513" name="Google Shape;513;p44"/>
          <p:cNvSpPr/>
          <p:nvPr/>
        </p:nvSpPr>
        <p:spPr>
          <a:xfrm>
            <a:off x="4370900" y="184062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GitHub Release</a:t>
            </a:r>
            <a:endParaRPr sz="1300"/>
          </a:p>
        </p:txBody>
      </p:sp>
      <p:cxnSp>
        <p:nvCxnSpPr>
          <p:cNvPr id="514" name="Google Shape;514;p44"/>
          <p:cNvCxnSpPr>
            <a:stCxn id="500" idx="2"/>
            <a:endCxn id="499" idx="0"/>
          </p:cNvCxnSpPr>
          <p:nvPr/>
        </p:nvCxnSpPr>
        <p:spPr>
          <a:xfrm flipH="1">
            <a:off x="929250" y="1597775"/>
            <a:ext cx="15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44"/>
          <p:cNvCxnSpPr>
            <a:stCxn id="499" idx="2"/>
            <a:endCxn id="501" idx="0"/>
          </p:cNvCxnSpPr>
          <p:nvPr/>
        </p:nvCxnSpPr>
        <p:spPr>
          <a:xfrm>
            <a:off x="929100" y="2332263"/>
            <a:ext cx="18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44"/>
          <p:cNvCxnSpPr>
            <a:stCxn id="501" idx="2"/>
            <a:endCxn id="502" idx="0"/>
          </p:cNvCxnSpPr>
          <p:nvPr/>
        </p:nvCxnSpPr>
        <p:spPr>
          <a:xfrm flipH="1">
            <a:off x="929250" y="3066750"/>
            <a:ext cx="150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4"/>
          <p:cNvCxnSpPr>
            <a:stCxn id="502" idx="2"/>
            <a:endCxn id="503" idx="0"/>
          </p:cNvCxnSpPr>
          <p:nvPr/>
        </p:nvCxnSpPr>
        <p:spPr>
          <a:xfrm>
            <a:off x="929100" y="3867075"/>
            <a:ext cx="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4"/>
          <p:cNvCxnSpPr>
            <a:stCxn id="504" idx="2"/>
            <a:endCxn id="505" idx="0"/>
          </p:cNvCxnSpPr>
          <p:nvPr/>
        </p:nvCxnSpPr>
        <p:spPr>
          <a:xfrm>
            <a:off x="2169325" y="1596600"/>
            <a:ext cx="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19" name="Google Shape;519;p44"/>
          <p:cNvCxnSpPr>
            <a:stCxn id="506" idx="2"/>
            <a:endCxn id="508" idx="0"/>
          </p:cNvCxnSpPr>
          <p:nvPr/>
        </p:nvCxnSpPr>
        <p:spPr>
          <a:xfrm>
            <a:off x="3546550" y="1569675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4"/>
          <p:cNvCxnSpPr>
            <a:stCxn id="508" idx="2"/>
            <a:endCxn id="510" idx="0"/>
          </p:cNvCxnSpPr>
          <p:nvPr/>
        </p:nvCxnSpPr>
        <p:spPr>
          <a:xfrm>
            <a:off x="3546550" y="2331000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44"/>
          <p:cNvCxnSpPr>
            <a:stCxn id="510" idx="2"/>
            <a:endCxn id="511" idx="0"/>
          </p:cNvCxnSpPr>
          <p:nvPr/>
        </p:nvCxnSpPr>
        <p:spPr>
          <a:xfrm>
            <a:off x="3546550" y="2971900"/>
            <a:ext cx="0" cy="1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44"/>
          <p:cNvCxnSpPr>
            <a:stCxn id="511" idx="2"/>
            <a:endCxn id="509" idx="0"/>
          </p:cNvCxnSpPr>
          <p:nvPr/>
        </p:nvCxnSpPr>
        <p:spPr>
          <a:xfrm>
            <a:off x="3546550" y="3633938"/>
            <a:ext cx="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44"/>
          <p:cNvCxnSpPr>
            <a:stCxn id="509" idx="2"/>
            <a:endCxn id="512" idx="0"/>
          </p:cNvCxnSpPr>
          <p:nvPr/>
        </p:nvCxnSpPr>
        <p:spPr>
          <a:xfrm>
            <a:off x="3546550" y="4274263"/>
            <a:ext cx="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44"/>
          <p:cNvCxnSpPr>
            <a:stCxn id="507" idx="2"/>
            <a:endCxn id="513" idx="0"/>
          </p:cNvCxnSpPr>
          <p:nvPr/>
        </p:nvCxnSpPr>
        <p:spPr>
          <a:xfrm>
            <a:off x="4806800" y="1536500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44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Ingress-NGINX Release</a:t>
            </a:r>
            <a:endParaRPr/>
          </a:p>
        </p:txBody>
      </p:sp>
      <p:cxnSp>
        <p:nvCxnSpPr>
          <p:cNvPr id="526" name="Google Shape;526;p44"/>
          <p:cNvCxnSpPr>
            <a:stCxn id="503" idx="2"/>
            <a:endCxn id="504" idx="0"/>
          </p:cNvCxnSpPr>
          <p:nvPr/>
        </p:nvCxnSpPr>
        <p:spPr>
          <a:xfrm rot="-5400000">
            <a:off x="-193800" y="2224375"/>
            <a:ext cx="3486000" cy="1240200"/>
          </a:xfrm>
          <a:prstGeom prst="bentConnector5">
            <a:avLst>
              <a:gd fmla="val -6831" name="adj1"/>
              <a:gd fmla="val 50001" name="adj2"/>
              <a:gd fmla="val 10682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27" name="Google Shape;527;p44"/>
          <p:cNvCxnSpPr>
            <a:stCxn id="505" idx="2"/>
            <a:endCxn id="506" idx="0"/>
          </p:cNvCxnSpPr>
          <p:nvPr/>
        </p:nvCxnSpPr>
        <p:spPr>
          <a:xfrm rot="-5400000">
            <a:off x="2229763" y="1014150"/>
            <a:ext cx="1256400" cy="1377300"/>
          </a:xfrm>
          <a:prstGeom prst="bentConnector5">
            <a:avLst>
              <a:gd fmla="val -18953" name="adj1"/>
              <a:gd fmla="val 49998" name="adj2"/>
              <a:gd fmla="val 11894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28" name="Google Shape;528;p44"/>
          <p:cNvCxnSpPr>
            <a:stCxn id="512" idx="2"/>
            <a:endCxn id="507" idx="0"/>
          </p:cNvCxnSpPr>
          <p:nvPr/>
        </p:nvCxnSpPr>
        <p:spPr>
          <a:xfrm rot="-5400000">
            <a:off x="2240200" y="2347950"/>
            <a:ext cx="3873000" cy="1260300"/>
          </a:xfrm>
          <a:prstGeom prst="bentConnector5">
            <a:avLst>
              <a:gd fmla="val -2691" name="adj1"/>
              <a:gd fmla="val 49998" name="adj2"/>
              <a:gd fmla="val 1061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9" name="Google Shape;5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100" y="1685750"/>
            <a:ext cx="2289150" cy="19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5"/>
          <p:cNvSpPr/>
          <p:nvPr/>
        </p:nvSpPr>
        <p:spPr>
          <a:xfrm>
            <a:off x="493200" y="1837263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535" name="Google Shape;535;p45"/>
          <p:cNvSpPr/>
          <p:nvPr/>
        </p:nvSpPr>
        <p:spPr>
          <a:xfrm>
            <a:off x="494850" y="11027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Tag</a:t>
            </a:r>
            <a:endParaRPr/>
          </a:p>
        </p:txBody>
      </p:sp>
      <p:sp>
        <p:nvSpPr>
          <p:cNvPr id="536" name="Google Shape;536;p45"/>
          <p:cNvSpPr/>
          <p:nvPr/>
        </p:nvSpPr>
        <p:spPr>
          <a:xfrm>
            <a:off x="494850" y="257175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GCP Cloud Build</a:t>
            </a:r>
            <a:endParaRPr sz="1100"/>
          </a:p>
        </p:txBody>
      </p:sp>
      <p:sp>
        <p:nvSpPr>
          <p:cNvPr id="537" name="Google Shape;537;p45"/>
          <p:cNvSpPr/>
          <p:nvPr/>
        </p:nvSpPr>
        <p:spPr>
          <a:xfrm>
            <a:off x="493200" y="33720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release</a:t>
            </a:r>
            <a:endParaRPr/>
          </a:p>
        </p:txBody>
      </p:sp>
      <p:sp>
        <p:nvSpPr>
          <p:cNvPr id="538" name="Google Shape;538;p45"/>
          <p:cNvSpPr/>
          <p:nvPr/>
        </p:nvSpPr>
        <p:spPr>
          <a:xfrm>
            <a:off x="493200" y="40924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Container Image</a:t>
            </a:r>
            <a:endParaRPr sz="1100"/>
          </a:p>
        </p:txBody>
      </p:sp>
      <p:sp>
        <p:nvSpPr>
          <p:cNvPr id="539" name="Google Shape;539;p45"/>
          <p:cNvSpPr/>
          <p:nvPr/>
        </p:nvSpPr>
        <p:spPr>
          <a:xfrm>
            <a:off x="1733425" y="11016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540" name="Google Shape;540;p45"/>
          <p:cNvSpPr/>
          <p:nvPr/>
        </p:nvSpPr>
        <p:spPr>
          <a:xfrm>
            <a:off x="1733413" y="18360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k8s.io</a:t>
            </a:r>
            <a:endParaRPr/>
          </a:p>
        </p:txBody>
      </p:sp>
      <p:sp>
        <p:nvSpPr>
          <p:cNvPr id="541" name="Google Shape;541;p45"/>
          <p:cNvSpPr/>
          <p:nvPr/>
        </p:nvSpPr>
        <p:spPr>
          <a:xfrm>
            <a:off x="3110650" y="10746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542" name="Google Shape;542;p45"/>
          <p:cNvSpPr/>
          <p:nvPr/>
        </p:nvSpPr>
        <p:spPr>
          <a:xfrm>
            <a:off x="4370900" y="10415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Tag</a:t>
            </a:r>
            <a:endParaRPr/>
          </a:p>
        </p:txBody>
      </p:sp>
      <p:sp>
        <p:nvSpPr>
          <p:cNvPr id="543" name="Google Shape;543;p45"/>
          <p:cNvSpPr/>
          <p:nvPr/>
        </p:nvSpPr>
        <p:spPr>
          <a:xfrm>
            <a:off x="3110650" y="18360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Helm changelog</a:t>
            </a:r>
            <a:endParaRPr sz="1000"/>
          </a:p>
        </p:txBody>
      </p:sp>
      <p:sp>
        <p:nvSpPr>
          <p:cNvPr id="544" name="Google Shape;544;p45"/>
          <p:cNvSpPr/>
          <p:nvPr/>
        </p:nvSpPr>
        <p:spPr>
          <a:xfrm>
            <a:off x="3110650" y="3779263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Changelog Update</a:t>
            </a:r>
            <a:endParaRPr sz="700"/>
          </a:p>
        </p:txBody>
      </p:sp>
      <p:sp>
        <p:nvSpPr>
          <p:cNvPr id="545" name="Google Shape;545;p45"/>
          <p:cNvSpPr/>
          <p:nvPr/>
        </p:nvSpPr>
        <p:spPr>
          <a:xfrm>
            <a:off x="3110650" y="24769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Helm Chart Version Update</a:t>
            </a:r>
            <a:endParaRPr sz="700"/>
          </a:p>
        </p:txBody>
      </p:sp>
      <p:sp>
        <p:nvSpPr>
          <p:cNvPr id="546" name="Google Shape;546;p45"/>
          <p:cNvSpPr/>
          <p:nvPr/>
        </p:nvSpPr>
        <p:spPr>
          <a:xfrm>
            <a:off x="3110650" y="3138938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Helm Chart Controller Version update</a:t>
            </a:r>
            <a:endParaRPr sz="700"/>
          </a:p>
        </p:txBody>
      </p:sp>
      <p:sp>
        <p:nvSpPr>
          <p:cNvPr id="547" name="Google Shape;547;p45"/>
          <p:cNvSpPr/>
          <p:nvPr/>
        </p:nvSpPr>
        <p:spPr>
          <a:xfrm>
            <a:off x="3110650" y="44196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Documentation Update</a:t>
            </a:r>
            <a:endParaRPr sz="700"/>
          </a:p>
        </p:txBody>
      </p:sp>
      <p:sp>
        <p:nvSpPr>
          <p:cNvPr id="548" name="Google Shape;548;p45"/>
          <p:cNvSpPr/>
          <p:nvPr/>
        </p:nvSpPr>
        <p:spPr>
          <a:xfrm>
            <a:off x="4370900" y="184062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GitHub Release</a:t>
            </a:r>
            <a:endParaRPr sz="1300"/>
          </a:p>
        </p:txBody>
      </p:sp>
      <p:cxnSp>
        <p:nvCxnSpPr>
          <p:cNvPr id="549" name="Google Shape;549;p45"/>
          <p:cNvCxnSpPr>
            <a:stCxn id="535" idx="2"/>
            <a:endCxn id="534" idx="0"/>
          </p:cNvCxnSpPr>
          <p:nvPr/>
        </p:nvCxnSpPr>
        <p:spPr>
          <a:xfrm flipH="1">
            <a:off x="929250" y="1597775"/>
            <a:ext cx="15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45"/>
          <p:cNvCxnSpPr>
            <a:stCxn id="534" idx="2"/>
            <a:endCxn id="536" idx="0"/>
          </p:cNvCxnSpPr>
          <p:nvPr/>
        </p:nvCxnSpPr>
        <p:spPr>
          <a:xfrm>
            <a:off x="929100" y="2332263"/>
            <a:ext cx="18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1" name="Google Shape;551;p45"/>
          <p:cNvCxnSpPr>
            <a:stCxn id="536" idx="2"/>
            <a:endCxn id="537" idx="0"/>
          </p:cNvCxnSpPr>
          <p:nvPr/>
        </p:nvCxnSpPr>
        <p:spPr>
          <a:xfrm flipH="1">
            <a:off x="929250" y="3066750"/>
            <a:ext cx="150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45"/>
          <p:cNvCxnSpPr>
            <a:stCxn id="537" idx="2"/>
            <a:endCxn id="538" idx="0"/>
          </p:cNvCxnSpPr>
          <p:nvPr/>
        </p:nvCxnSpPr>
        <p:spPr>
          <a:xfrm>
            <a:off x="929100" y="3867075"/>
            <a:ext cx="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45"/>
          <p:cNvCxnSpPr>
            <a:stCxn id="539" idx="2"/>
            <a:endCxn id="540" idx="0"/>
          </p:cNvCxnSpPr>
          <p:nvPr/>
        </p:nvCxnSpPr>
        <p:spPr>
          <a:xfrm>
            <a:off x="2169325" y="1596600"/>
            <a:ext cx="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45"/>
          <p:cNvCxnSpPr>
            <a:stCxn id="541" idx="2"/>
            <a:endCxn id="543" idx="0"/>
          </p:cNvCxnSpPr>
          <p:nvPr/>
        </p:nvCxnSpPr>
        <p:spPr>
          <a:xfrm>
            <a:off x="3546550" y="1569675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5" name="Google Shape;555;p45"/>
          <p:cNvCxnSpPr>
            <a:stCxn id="543" idx="2"/>
            <a:endCxn id="545" idx="0"/>
          </p:cNvCxnSpPr>
          <p:nvPr/>
        </p:nvCxnSpPr>
        <p:spPr>
          <a:xfrm>
            <a:off x="3546550" y="2331000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6" name="Google Shape;556;p45"/>
          <p:cNvCxnSpPr>
            <a:stCxn id="545" idx="2"/>
            <a:endCxn id="546" idx="0"/>
          </p:cNvCxnSpPr>
          <p:nvPr/>
        </p:nvCxnSpPr>
        <p:spPr>
          <a:xfrm>
            <a:off x="3546550" y="2971900"/>
            <a:ext cx="0" cy="1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7" name="Google Shape;557;p45"/>
          <p:cNvCxnSpPr>
            <a:stCxn id="546" idx="2"/>
            <a:endCxn id="544" idx="0"/>
          </p:cNvCxnSpPr>
          <p:nvPr/>
        </p:nvCxnSpPr>
        <p:spPr>
          <a:xfrm>
            <a:off x="3546550" y="3633938"/>
            <a:ext cx="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8" name="Google Shape;558;p45"/>
          <p:cNvCxnSpPr>
            <a:stCxn id="544" idx="2"/>
            <a:endCxn id="547" idx="0"/>
          </p:cNvCxnSpPr>
          <p:nvPr/>
        </p:nvCxnSpPr>
        <p:spPr>
          <a:xfrm>
            <a:off x="3546550" y="4274263"/>
            <a:ext cx="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59" name="Google Shape;559;p45"/>
          <p:cNvCxnSpPr>
            <a:stCxn id="542" idx="2"/>
            <a:endCxn id="548" idx="0"/>
          </p:cNvCxnSpPr>
          <p:nvPr/>
        </p:nvCxnSpPr>
        <p:spPr>
          <a:xfrm>
            <a:off x="4806800" y="1536500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45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Ingress-NGINX Release</a:t>
            </a:r>
            <a:endParaRPr/>
          </a:p>
        </p:txBody>
      </p:sp>
      <p:cxnSp>
        <p:nvCxnSpPr>
          <p:cNvPr id="561" name="Google Shape;561;p45"/>
          <p:cNvCxnSpPr>
            <a:stCxn id="538" idx="2"/>
            <a:endCxn id="539" idx="0"/>
          </p:cNvCxnSpPr>
          <p:nvPr/>
        </p:nvCxnSpPr>
        <p:spPr>
          <a:xfrm rot="-5400000">
            <a:off x="-193800" y="2224375"/>
            <a:ext cx="3486000" cy="1240200"/>
          </a:xfrm>
          <a:prstGeom prst="bentConnector5">
            <a:avLst>
              <a:gd fmla="val -6831" name="adj1"/>
              <a:gd fmla="val 50001" name="adj2"/>
              <a:gd fmla="val 10682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2" name="Google Shape;562;p45"/>
          <p:cNvCxnSpPr>
            <a:stCxn id="540" idx="2"/>
            <a:endCxn id="541" idx="0"/>
          </p:cNvCxnSpPr>
          <p:nvPr/>
        </p:nvCxnSpPr>
        <p:spPr>
          <a:xfrm rot="-5400000">
            <a:off x="2229763" y="1014150"/>
            <a:ext cx="1256400" cy="1377300"/>
          </a:xfrm>
          <a:prstGeom prst="bentConnector5">
            <a:avLst>
              <a:gd fmla="val -18953" name="adj1"/>
              <a:gd fmla="val 49998" name="adj2"/>
              <a:gd fmla="val 11894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cxnSp>
        <p:nvCxnSpPr>
          <p:cNvPr id="563" name="Google Shape;563;p45"/>
          <p:cNvCxnSpPr>
            <a:stCxn id="547" idx="2"/>
            <a:endCxn id="542" idx="0"/>
          </p:cNvCxnSpPr>
          <p:nvPr/>
        </p:nvCxnSpPr>
        <p:spPr>
          <a:xfrm rot="-5400000">
            <a:off x="2240200" y="2347950"/>
            <a:ext cx="3873000" cy="1260300"/>
          </a:xfrm>
          <a:prstGeom prst="bentConnector5">
            <a:avLst>
              <a:gd fmla="val -2691" name="adj1"/>
              <a:gd fmla="val 49998" name="adj2"/>
              <a:gd fmla="val 1061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564" name="Google Shape;564;p45"/>
          <p:cNvPicPr preferRelativeResize="0"/>
          <p:nvPr/>
        </p:nvPicPr>
        <p:blipFill rotWithShape="1">
          <a:blip r:embed="rId3">
            <a:alphaModFix/>
          </a:blip>
          <a:srcRect b="0" l="5004" r="4995" t="0"/>
          <a:stretch/>
        </p:blipFill>
        <p:spPr>
          <a:xfrm>
            <a:off x="5855100" y="1685750"/>
            <a:ext cx="2289150" cy="19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/>
          <p:cNvSpPr/>
          <p:nvPr/>
        </p:nvSpPr>
        <p:spPr>
          <a:xfrm>
            <a:off x="493200" y="1837263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494850" y="11027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Update Tag</a:t>
            </a: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494850" y="257175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GCP Cloud Build</a:t>
            </a:r>
            <a:endParaRPr sz="1100"/>
          </a:p>
        </p:txBody>
      </p:sp>
      <p:sp>
        <p:nvSpPr>
          <p:cNvPr id="572" name="Google Shape;572;p46"/>
          <p:cNvSpPr/>
          <p:nvPr/>
        </p:nvSpPr>
        <p:spPr>
          <a:xfrm>
            <a:off x="493200" y="33720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release</a:t>
            </a: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493200" y="40924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Container Image</a:t>
            </a:r>
            <a:endParaRPr sz="1100"/>
          </a:p>
        </p:txBody>
      </p:sp>
      <p:sp>
        <p:nvSpPr>
          <p:cNvPr id="574" name="Google Shape;574;p46"/>
          <p:cNvSpPr/>
          <p:nvPr/>
        </p:nvSpPr>
        <p:spPr>
          <a:xfrm>
            <a:off x="1733425" y="11016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1733413" y="18360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k8s.io</a:t>
            </a: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3110650" y="107467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GitHub PR</a:t>
            </a: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4370900" y="10415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Tag</a:t>
            </a: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3110650" y="18360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Helm changelog</a:t>
            </a:r>
            <a:endParaRPr sz="1000"/>
          </a:p>
        </p:txBody>
      </p:sp>
      <p:sp>
        <p:nvSpPr>
          <p:cNvPr id="579" name="Google Shape;579;p46"/>
          <p:cNvSpPr/>
          <p:nvPr/>
        </p:nvSpPr>
        <p:spPr>
          <a:xfrm>
            <a:off x="3110650" y="3779263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Changelog Update</a:t>
            </a:r>
            <a:endParaRPr sz="700"/>
          </a:p>
        </p:txBody>
      </p:sp>
      <p:sp>
        <p:nvSpPr>
          <p:cNvPr id="580" name="Google Shape;580;p46"/>
          <p:cNvSpPr/>
          <p:nvPr/>
        </p:nvSpPr>
        <p:spPr>
          <a:xfrm>
            <a:off x="3110650" y="24769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Helm Chart Version Update</a:t>
            </a:r>
            <a:endParaRPr sz="700"/>
          </a:p>
        </p:txBody>
      </p:sp>
      <p:sp>
        <p:nvSpPr>
          <p:cNvPr id="581" name="Google Shape;581;p46"/>
          <p:cNvSpPr/>
          <p:nvPr/>
        </p:nvSpPr>
        <p:spPr>
          <a:xfrm>
            <a:off x="3110650" y="3138938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Helm Chart Controller Version update</a:t>
            </a:r>
            <a:endParaRPr sz="700"/>
          </a:p>
        </p:txBody>
      </p:sp>
      <p:sp>
        <p:nvSpPr>
          <p:cNvPr id="582" name="Google Shape;582;p46"/>
          <p:cNvSpPr/>
          <p:nvPr/>
        </p:nvSpPr>
        <p:spPr>
          <a:xfrm>
            <a:off x="3110650" y="4419600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3A414A"/>
                </a:solidFill>
              </a:rPr>
              <a:t>Documentation Update</a:t>
            </a:r>
            <a:endParaRPr sz="700"/>
          </a:p>
        </p:txBody>
      </p:sp>
      <p:sp>
        <p:nvSpPr>
          <p:cNvPr id="583" name="Google Shape;583;p46"/>
          <p:cNvSpPr/>
          <p:nvPr/>
        </p:nvSpPr>
        <p:spPr>
          <a:xfrm>
            <a:off x="4370900" y="1840625"/>
            <a:ext cx="871800" cy="4950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GitHub Release</a:t>
            </a:r>
            <a:endParaRPr sz="1300"/>
          </a:p>
        </p:txBody>
      </p:sp>
      <p:cxnSp>
        <p:nvCxnSpPr>
          <p:cNvPr id="584" name="Google Shape;584;p46"/>
          <p:cNvCxnSpPr>
            <a:stCxn id="570" idx="2"/>
            <a:endCxn id="569" idx="0"/>
          </p:cNvCxnSpPr>
          <p:nvPr/>
        </p:nvCxnSpPr>
        <p:spPr>
          <a:xfrm flipH="1">
            <a:off x="929250" y="1597775"/>
            <a:ext cx="15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5" name="Google Shape;585;p46"/>
          <p:cNvCxnSpPr>
            <a:stCxn id="569" idx="2"/>
            <a:endCxn id="571" idx="0"/>
          </p:cNvCxnSpPr>
          <p:nvPr/>
        </p:nvCxnSpPr>
        <p:spPr>
          <a:xfrm>
            <a:off x="929100" y="2332263"/>
            <a:ext cx="180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6" name="Google Shape;586;p46"/>
          <p:cNvCxnSpPr>
            <a:stCxn id="571" idx="2"/>
            <a:endCxn id="572" idx="0"/>
          </p:cNvCxnSpPr>
          <p:nvPr/>
        </p:nvCxnSpPr>
        <p:spPr>
          <a:xfrm flipH="1">
            <a:off x="929250" y="3066750"/>
            <a:ext cx="1500" cy="3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7" name="Google Shape;587;p46"/>
          <p:cNvCxnSpPr>
            <a:stCxn id="572" idx="2"/>
            <a:endCxn id="573" idx="0"/>
          </p:cNvCxnSpPr>
          <p:nvPr/>
        </p:nvCxnSpPr>
        <p:spPr>
          <a:xfrm>
            <a:off x="929100" y="3867075"/>
            <a:ext cx="0" cy="22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46"/>
          <p:cNvCxnSpPr>
            <a:stCxn id="574" idx="2"/>
            <a:endCxn id="575" idx="0"/>
          </p:cNvCxnSpPr>
          <p:nvPr/>
        </p:nvCxnSpPr>
        <p:spPr>
          <a:xfrm>
            <a:off x="2169325" y="1596600"/>
            <a:ext cx="0" cy="23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46"/>
          <p:cNvCxnSpPr>
            <a:stCxn id="576" idx="2"/>
            <a:endCxn id="578" idx="0"/>
          </p:cNvCxnSpPr>
          <p:nvPr/>
        </p:nvCxnSpPr>
        <p:spPr>
          <a:xfrm>
            <a:off x="3546550" y="1569675"/>
            <a:ext cx="0" cy="26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46"/>
          <p:cNvCxnSpPr>
            <a:stCxn id="578" idx="2"/>
            <a:endCxn id="580" idx="0"/>
          </p:cNvCxnSpPr>
          <p:nvPr/>
        </p:nvCxnSpPr>
        <p:spPr>
          <a:xfrm>
            <a:off x="3546550" y="2331000"/>
            <a:ext cx="0" cy="14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46"/>
          <p:cNvCxnSpPr>
            <a:stCxn id="580" idx="2"/>
            <a:endCxn id="581" idx="0"/>
          </p:cNvCxnSpPr>
          <p:nvPr/>
        </p:nvCxnSpPr>
        <p:spPr>
          <a:xfrm>
            <a:off x="3546550" y="2971900"/>
            <a:ext cx="0" cy="1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46"/>
          <p:cNvCxnSpPr>
            <a:stCxn id="581" idx="2"/>
            <a:endCxn id="579" idx="0"/>
          </p:cNvCxnSpPr>
          <p:nvPr/>
        </p:nvCxnSpPr>
        <p:spPr>
          <a:xfrm>
            <a:off x="3546550" y="3633938"/>
            <a:ext cx="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46"/>
          <p:cNvCxnSpPr>
            <a:stCxn id="579" idx="2"/>
            <a:endCxn id="582" idx="0"/>
          </p:cNvCxnSpPr>
          <p:nvPr/>
        </p:nvCxnSpPr>
        <p:spPr>
          <a:xfrm>
            <a:off x="3546550" y="4274263"/>
            <a:ext cx="0" cy="14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46"/>
          <p:cNvCxnSpPr>
            <a:stCxn id="577" idx="2"/>
            <a:endCxn id="583" idx="0"/>
          </p:cNvCxnSpPr>
          <p:nvPr/>
        </p:nvCxnSpPr>
        <p:spPr>
          <a:xfrm>
            <a:off x="4806800" y="1536500"/>
            <a:ext cx="0" cy="30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595" name="Google Shape;595;p46"/>
          <p:cNvSpPr txBox="1"/>
          <p:nvPr>
            <p:ph idx="4294967295" type="title"/>
          </p:nvPr>
        </p:nvSpPr>
        <p:spPr>
          <a:xfrm>
            <a:off x="294450" y="1377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Ingress-NGINX Release</a:t>
            </a:r>
            <a:endParaRPr/>
          </a:p>
        </p:txBody>
      </p:sp>
      <p:cxnSp>
        <p:nvCxnSpPr>
          <p:cNvPr id="596" name="Google Shape;596;p46"/>
          <p:cNvCxnSpPr>
            <a:stCxn id="573" idx="2"/>
            <a:endCxn id="574" idx="0"/>
          </p:cNvCxnSpPr>
          <p:nvPr/>
        </p:nvCxnSpPr>
        <p:spPr>
          <a:xfrm rot="-5400000">
            <a:off x="-193800" y="2224375"/>
            <a:ext cx="3486000" cy="1240200"/>
          </a:xfrm>
          <a:prstGeom prst="bentConnector5">
            <a:avLst>
              <a:gd fmla="val -6831" name="adj1"/>
              <a:gd fmla="val 50001" name="adj2"/>
              <a:gd fmla="val 10682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46"/>
          <p:cNvCxnSpPr>
            <a:stCxn id="575" idx="2"/>
            <a:endCxn id="576" idx="0"/>
          </p:cNvCxnSpPr>
          <p:nvPr/>
        </p:nvCxnSpPr>
        <p:spPr>
          <a:xfrm rot="-5400000">
            <a:off x="2229763" y="1014150"/>
            <a:ext cx="1256400" cy="1377300"/>
          </a:xfrm>
          <a:prstGeom prst="bentConnector5">
            <a:avLst>
              <a:gd fmla="val -18953" name="adj1"/>
              <a:gd fmla="val 49998" name="adj2"/>
              <a:gd fmla="val 118947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46"/>
          <p:cNvCxnSpPr>
            <a:stCxn id="582" idx="2"/>
            <a:endCxn id="577" idx="0"/>
          </p:cNvCxnSpPr>
          <p:nvPr/>
        </p:nvCxnSpPr>
        <p:spPr>
          <a:xfrm rot="-5400000">
            <a:off x="2240200" y="2347950"/>
            <a:ext cx="3873000" cy="1260300"/>
          </a:xfrm>
          <a:prstGeom prst="bentConnector5">
            <a:avLst>
              <a:gd fmla="val -2691" name="adj1"/>
              <a:gd fmla="val 49998" name="adj2"/>
              <a:gd fmla="val 106151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pic>
        <p:nvPicPr>
          <p:cNvPr id="599" name="Google Shape;599;p46"/>
          <p:cNvPicPr preferRelativeResize="0"/>
          <p:nvPr/>
        </p:nvPicPr>
        <p:blipFill rotWithShape="1">
          <a:blip r:embed="rId3">
            <a:alphaModFix/>
          </a:blip>
          <a:srcRect b="0" l="15099" r="15092" t="0"/>
          <a:stretch/>
        </p:blipFill>
        <p:spPr>
          <a:xfrm>
            <a:off x="5855100" y="1685750"/>
            <a:ext cx="2289150" cy="190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400" y="11304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/>
        </p:nvSpPr>
        <p:spPr>
          <a:xfrm>
            <a:off x="4068000" y="1587600"/>
            <a:ext cx="4582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Developer Advocate / Solutions Architect @ NGINX part of F5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Co-Host NGINX Engine Room Show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Game Development Enthusiast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Camera Operator @ ATMO Esports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Curious  to see 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James's</a:t>
            </a:r>
            <a:r>
              <a:rPr lang="en-GB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800">
                <a:solidFill>
                  <a:schemeClr val="dk1"/>
                </a:solidFill>
              </a:rPr>
              <a:t>Dwarven Mail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0"/>
          <p:cNvSpPr txBox="1"/>
          <p:nvPr/>
        </p:nvSpPr>
        <p:spPr>
          <a:xfrm>
            <a:off x="313200" y="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Dylen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"/>
          <p:cNvSpPr txBox="1"/>
          <p:nvPr/>
        </p:nvSpPr>
        <p:spPr>
          <a:xfrm>
            <a:off x="554700" y="1173625"/>
            <a:ext cx="459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Golang, Alpine, Nginx, Lua 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7"/>
          <p:cNvSpPr txBox="1"/>
          <p:nvPr/>
        </p:nvSpPr>
        <p:spPr>
          <a:xfrm>
            <a:off x="295200" y="14400"/>
            <a:ext cx="5999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Ingress-</a:t>
            </a: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NGINX</a:t>
            </a: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Complexity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7"/>
          <p:cNvSpPr txBox="1"/>
          <p:nvPr/>
        </p:nvSpPr>
        <p:spPr>
          <a:xfrm>
            <a:off x="554700" y="1544075"/>
            <a:ext cx="399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Kubectl plugin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47"/>
          <p:cNvSpPr txBox="1"/>
          <p:nvPr/>
        </p:nvSpPr>
        <p:spPr>
          <a:xfrm>
            <a:off x="554700" y="19440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Monitoring frameworks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7"/>
          <p:cNvSpPr txBox="1"/>
          <p:nvPr/>
        </p:nvSpPr>
        <p:spPr>
          <a:xfrm>
            <a:off x="553800" y="22745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Third Party plugins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4734000" y="3102613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 Annotations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47"/>
          <p:cNvSpPr txBox="1"/>
          <p:nvPr/>
        </p:nvSpPr>
        <p:spPr>
          <a:xfrm>
            <a:off x="547550" y="25993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hour build time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7"/>
          <p:cNvSpPr txBox="1"/>
          <p:nvPr/>
        </p:nvSpPr>
        <p:spPr>
          <a:xfrm>
            <a:off x="553800" y="3019262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 static configurations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7"/>
          <p:cNvSpPr txBox="1"/>
          <p:nvPr/>
        </p:nvSpPr>
        <p:spPr>
          <a:xfrm>
            <a:off x="554700" y="34252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other container images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7"/>
          <p:cNvSpPr txBox="1"/>
          <p:nvPr/>
        </p:nvSpPr>
        <p:spPr>
          <a:xfrm>
            <a:off x="4734000" y="1151525"/>
            <a:ext cx="3999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 Deps compiled across 4 architectures for 3 Kubernetes versions, for helm and other deployments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7"/>
          <p:cNvSpPr txBox="1"/>
          <p:nvPr/>
        </p:nvSpPr>
        <p:spPr>
          <a:xfrm>
            <a:off x="4734000" y="235470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 Ingress-nginx Command line Flags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7"/>
          <p:cNvSpPr txBox="1"/>
          <p:nvPr/>
        </p:nvSpPr>
        <p:spPr>
          <a:xfrm>
            <a:off x="4734000" y="42686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00+ e2e tests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7"/>
          <p:cNvSpPr txBox="1"/>
          <p:nvPr/>
        </p:nvSpPr>
        <p:spPr>
          <a:xfrm>
            <a:off x="4734000" y="3668800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186 nginx-configuration options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7"/>
          <p:cNvSpPr txBox="1"/>
          <p:nvPr/>
        </p:nvSpPr>
        <p:spPr>
          <a:xfrm>
            <a:off x="554400" y="38989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NGINX modules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8"/>
          <p:cNvSpPr txBox="1"/>
          <p:nvPr/>
        </p:nvSpPr>
        <p:spPr>
          <a:xfrm>
            <a:off x="199875" y="1605200"/>
            <a:ext cx="4900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u="sng">
                <a:solidFill>
                  <a:schemeClr val="hlink"/>
                </a:solidFill>
                <a:hlinkClick r:id="rId3"/>
              </a:rPr>
              <a:t>Ingress-Nginx Dev Slack Channel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u="sng">
                <a:solidFill>
                  <a:schemeClr val="hlink"/>
                </a:solidFill>
                <a:hlinkClick r:id="rId4"/>
              </a:rPr>
              <a:t>Ingress-Nginx User Support Slack Channel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u="sng">
                <a:solidFill>
                  <a:schemeClr val="hlink"/>
                </a:solidFill>
                <a:hlinkClick r:id="rId5"/>
              </a:rPr>
              <a:t>New Contributor Docs</a:t>
            </a:r>
            <a:r>
              <a:rPr lang="en-GB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Community Meetings + </a:t>
            </a:r>
            <a:r>
              <a:rPr lang="en-GB" sz="1700" u="sng">
                <a:solidFill>
                  <a:schemeClr val="hlink"/>
                </a:solidFill>
                <a:hlinkClick r:id="rId6"/>
              </a:rPr>
              <a:t>Notes</a:t>
            </a:r>
            <a:r>
              <a:rPr lang="en-GB" sz="1700"/>
              <a:t>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GB" sz="1700"/>
              <a:t>Every Other Thursday @ 11 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u="sng">
                <a:solidFill>
                  <a:schemeClr val="hlink"/>
                </a:solidFill>
                <a:hlinkClick r:id="rId7"/>
              </a:rPr>
              <a:t>Community Meetings Youtube Playlist</a:t>
            </a:r>
            <a:endParaRPr sz="1700"/>
          </a:p>
        </p:txBody>
      </p:sp>
      <p:sp>
        <p:nvSpPr>
          <p:cNvPr id="623" name="Google Shape;623;p48"/>
          <p:cNvSpPr txBox="1"/>
          <p:nvPr/>
        </p:nvSpPr>
        <p:spPr>
          <a:xfrm>
            <a:off x="295200" y="14400"/>
            <a:ext cx="304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4" name="Google Shape;624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69075" y="702488"/>
            <a:ext cx="3738525" cy="3738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49" y="729037"/>
            <a:ext cx="6302152" cy="420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idx="4294967295" type="title"/>
          </p:nvPr>
        </p:nvSpPr>
        <p:spPr>
          <a:xfrm>
            <a:off x="311700" y="195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 </a:t>
            </a:r>
            <a:endParaRPr/>
          </a:p>
        </p:txBody>
      </p:sp>
      <p:sp>
        <p:nvSpPr>
          <p:cNvPr id="116" name="Google Shape;116;p21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457200" lvl="0" marL="457200" rtl="0" algn="l">
              <a:spcBef>
                <a:spcPts val="800"/>
              </a:spcBef>
              <a:spcAft>
                <a:spcPts val="0"/>
              </a:spcAft>
              <a:buSzPts val="3600"/>
              <a:buChar char="•"/>
            </a:pPr>
            <a:r>
              <a:rPr lang="en-GB" sz="3600"/>
              <a:t>CVE Review</a:t>
            </a:r>
            <a:endParaRPr sz="3600"/>
          </a:p>
          <a:p>
            <a:pPr indent="-457200" lvl="0" marL="457200" rtl="0" algn="l">
              <a:spcBef>
                <a:spcPts val="800"/>
              </a:spcBef>
              <a:spcAft>
                <a:spcPts val="0"/>
              </a:spcAft>
              <a:buSzPts val="3600"/>
              <a:buChar char="•"/>
            </a:pPr>
            <a:r>
              <a:rPr lang="en-GB" sz="3300"/>
              <a:t>NGINX Core CVE Remediation</a:t>
            </a:r>
            <a:endParaRPr sz="3300"/>
          </a:p>
          <a:p>
            <a:pPr indent="-457200" lvl="0" marL="457200" rtl="0" algn="l">
              <a:spcBef>
                <a:spcPts val="800"/>
              </a:spcBef>
              <a:spcAft>
                <a:spcPts val="0"/>
              </a:spcAft>
              <a:buSzPts val="3600"/>
              <a:buChar char="•"/>
            </a:pPr>
            <a:r>
              <a:rPr lang="en-GB" sz="3600"/>
              <a:t>Ingress-</a:t>
            </a:r>
            <a:r>
              <a:rPr lang="en-GB" sz="3300"/>
              <a:t>NGINX</a:t>
            </a:r>
            <a:r>
              <a:rPr lang="en-GB" sz="3600"/>
              <a:t> Release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/>
        </p:nvSpPr>
        <p:spPr>
          <a:xfrm>
            <a:off x="468075" y="8525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 Annotations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468075" y="13565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186 nginx-configuration options</a:t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4033725" y="852575"/>
            <a:ext cx="4340100" cy="387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apiVersion: networking.k8s.io/v1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kind: Ingress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metadata: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name: nginx-configuration-snippet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annotations: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	nginx.ingress.kubernetes.io/configuration-snippet: |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	more_set_headers "Request-Id: $req_id";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spec: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ingressClassName: nginx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rules: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- host: custom.configuration.com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	http: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	paths: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	- path: /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	pathType: Prefix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	backend: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  	service: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    	name: http-svc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    	port: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          	number: 80</a:t>
            </a:r>
            <a:endParaRPr sz="1200"/>
          </a:p>
        </p:txBody>
      </p:sp>
      <p:sp>
        <p:nvSpPr>
          <p:cNvPr id="124" name="Google Shape;124;p22"/>
          <p:cNvSpPr txBox="1"/>
          <p:nvPr>
            <p:ph idx="4294967295"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 first - Ingress-</a:t>
            </a:r>
            <a:r>
              <a:rPr lang="en-GB"/>
              <a:t>NGINX</a:t>
            </a:r>
            <a:r>
              <a:rPr lang="en-GB"/>
              <a:t> annotations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/>
        </p:nvSpPr>
        <p:spPr>
          <a:xfrm>
            <a:off x="468075" y="8525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 Annotations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4032000" y="853200"/>
            <a:ext cx="4189500" cy="277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apiVersion: v1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kind: ConfigMap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metadata: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name: ingress-nginx-controller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namespace: ingress-nginx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labels: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app.kubernetes.io/name: ingress-nginx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app.kubernetes.io/part-of: ingress-nginx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proxy-connect-timeout: "10"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proxy-read-timeout: "120"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proxy-send-timeout: "120"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468075" y="1356525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-GB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186 nginx-configuration options</a:t>
            </a:r>
            <a:endParaRPr/>
          </a:p>
        </p:txBody>
      </p:sp>
      <p:sp>
        <p:nvSpPr>
          <p:cNvPr id="132" name="Google Shape;132;p23"/>
          <p:cNvSpPr txBox="1"/>
          <p:nvPr>
            <p:ph idx="4294967295"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Ingress-NGINX Config map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4294967295"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CVE Review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4294967295" type="title"/>
          </p:nvPr>
        </p:nvSpPr>
        <p:spPr>
          <a:xfrm>
            <a:off x="311700" y="2815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CVE Timeline</a:t>
            </a:r>
            <a:endParaRPr/>
          </a:p>
        </p:txBody>
      </p:sp>
      <p:sp>
        <p:nvSpPr>
          <p:cNvPr id="143" name="Google Shape;143;p25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-GB"/>
              <a:t>July - Initial HackerOne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Report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4294967295"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Annotation CVE Report</a:t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1474"/>
            <a:ext cx="9144001" cy="364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